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63" r:id="rId6"/>
    <p:sldId id="264" r:id="rId7"/>
    <p:sldId id="265" r:id="rId8"/>
    <p:sldId id="266" r:id="rId9"/>
    <p:sldId id="267" r:id="rId10"/>
    <p:sldId id="269" r:id="rId11"/>
    <p:sldId id="270" r:id="rId12"/>
    <p:sldId id="271" r:id="rId13"/>
    <p:sldId id="272" r:id="rId14"/>
    <p:sldId id="276" r:id="rId15"/>
    <p:sldId id="273" r:id="rId16"/>
    <p:sldId id="277" r:id="rId17"/>
    <p:sldId id="274" r:id="rId18"/>
    <p:sldId id="275" r:id="rId19"/>
    <p:sldId id="262" r:id="rId20"/>
    <p:sldId id="278" r:id="rId2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4" d="100"/>
          <a:sy n="64" d="100"/>
        </p:scale>
        <p:origin x="1470"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04/07/2017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04/07/2017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04/07/2017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t>04/07/2017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t>04/07/2017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t>04/07/2017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04/07/2017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04/07/2017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04/07/2017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04/07/2017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04/07/2017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04/07/2017</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548681"/>
            <a:ext cx="7772400" cy="1296144"/>
          </a:xfrm>
        </p:spPr>
        <p:style>
          <a:lnRef idx="0">
            <a:schemeClr val="accent4"/>
          </a:lnRef>
          <a:fillRef idx="3">
            <a:schemeClr val="accent4"/>
          </a:fillRef>
          <a:effectRef idx="3">
            <a:schemeClr val="accent4"/>
          </a:effectRef>
          <a:fontRef idx="minor">
            <a:schemeClr val="lt1"/>
          </a:fontRef>
        </p:style>
        <p:txBody>
          <a:bodyPr/>
          <a:lstStyle/>
          <a:p>
            <a:r>
              <a:rPr lang="es-CO" b="1" i="1" dirty="0"/>
              <a:t>DIOS EXIGE UNA REFORMA</a:t>
            </a:r>
          </a:p>
        </p:txBody>
      </p:sp>
      <p:pic>
        <p:nvPicPr>
          <p:cNvPr id="3" name="Imagen 2">
            <a:extLst>
              <a:ext uri="{FF2B5EF4-FFF2-40B4-BE49-F238E27FC236}">
                <a16:creationId xmlns:a16="http://schemas.microsoft.com/office/drawing/2014/main" id="{7BFABAE8-CCC7-46CB-95D8-06566028A397}"/>
              </a:ext>
            </a:extLst>
          </p:cNvPr>
          <p:cNvPicPr>
            <a:picLocks noChangeAspect="1"/>
          </p:cNvPicPr>
          <p:nvPr/>
        </p:nvPicPr>
        <p:blipFill>
          <a:blip r:embed="rId2"/>
          <a:stretch>
            <a:fillRect/>
          </a:stretch>
        </p:blipFill>
        <p:spPr>
          <a:xfrm>
            <a:off x="2339753" y="2018705"/>
            <a:ext cx="4680520" cy="3786559"/>
          </a:xfrm>
          <a:prstGeom prst="rect">
            <a:avLst/>
          </a:prstGeom>
        </p:spPr>
      </p:pic>
      <p:sp>
        <p:nvSpPr>
          <p:cNvPr id="7" name="Medio marco 6">
            <a:extLst>
              <a:ext uri="{FF2B5EF4-FFF2-40B4-BE49-F238E27FC236}">
                <a16:creationId xmlns:a16="http://schemas.microsoft.com/office/drawing/2014/main" id="{E2D7A605-0025-4FE3-AB74-95C6C38C1FD3}"/>
              </a:ext>
            </a:extLst>
          </p:cNvPr>
          <p:cNvSpPr/>
          <p:nvPr/>
        </p:nvSpPr>
        <p:spPr>
          <a:xfrm rot="16200000">
            <a:off x="3027171" y="4620476"/>
            <a:ext cx="391007" cy="2554636"/>
          </a:xfrm>
          <a:prstGeom prst="halfFrame">
            <a:avLst>
              <a:gd name="adj1" fmla="val 33333"/>
              <a:gd name="adj2" fmla="val 31874"/>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s-CO">
              <a:solidFill>
                <a:schemeClr val="tx1"/>
              </a:solidFill>
            </a:endParaRPr>
          </a:p>
        </p:txBody>
      </p:sp>
      <p:sp>
        <p:nvSpPr>
          <p:cNvPr id="8" name="Medio marco 7">
            <a:extLst>
              <a:ext uri="{FF2B5EF4-FFF2-40B4-BE49-F238E27FC236}">
                <a16:creationId xmlns:a16="http://schemas.microsoft.com/office/drawing/2014/main" id="{CB7924EA-E539-4FB2-A741-7E49AE462795}"/>
              </a:ext>
            </a:extLst>
          </p:cNvPr>
          <p:cNvSpPr/>
          <p:nvPr/>
        </p:nvSpPr>
        <p:spPr>
          <a:xfrm rot="10800000">
            <a:off x="4578988" y="5589239"/>
            <a:ext cx="2835682" cy="504056"/>
          </a:xfrm>
          <a:prstGeom prst="halfFrame">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s-CO">
              <a:solidFill>
                <a:schemeClr val="tx1"/>
              </a:solidFill>
            </a:endParaRPr>
          </a:p>
        </p:txBody>
      </p:sp>
    </p:spTree>
    <p:extLst>
      <p:ext uri="{BB962C8B-B14F-4D97-AF65-F5344CB8AC3E}">
        <p14:creationId xmlns:p14="http://schemas.microsoft.com/office/powerpoint/2010/main" val="3927346805"/>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BC2A20E3-7E04-47AE-BF7F-6A2AA9545C08}"/>
              </a:ext>
            </a:extLst>
          </p:cNvPr>
          <p:cNvSpPr>
            <a:spLocks noGrp="1"/>
          </p:cNvSpPr>
          <p:nvPr>
            <p:ph idx="1"/>
          </p:nvPr>
        </p:nvSpPr>
        <p:spPr>
          <a:xfrm>
            <a:off x="457200" y="404664"/>
            <a:ext cx="8229600" cy="5976664"/>
          </a:xfrm>
          <a:blipFill>
            <a:blip r:embed="rId2"/>
            <a:tile tx="0" ty="0" sx="100000" sy="100000" flip="none" algn="tl"/>
          </a:blipFill>
        </p:spPr>
        <p:txBody>
          <a:bodyPr>
            <a:normAutofit fontScale="92500"/>
          </a:bodyPr>
          <a:lstStyle/>
          <a:p>
            <a:pPr marL="0" indent="0" algn="ctr">
              <a:buNone/>
            </a:pPr>
            <a:r>
              <a:rPr lang="es-CO" i="1" dirty="0"/>
              <a:t>“He aquí, dice Jehová, yo estoy contra los que profetizan sueños mentirosos, y los cuentan, y hacen errar a mi pueblo con sus mentiras y con sus lisonjas, y yo no los envíe ni les mandé; y ningún provecho hicieron a este pueblo, dice Jehová</a:t>
            </a:r>
            <a:r>
              <a:rPr lang="es-CO" dirty="0"/>
              <a:t>"</a:t>
            </a:r>
          </a:p>
          <a:p>
            <a:pPr marL="0" indent="0" algn="ctr">
              <a:buNone/>
            </a:pPr>
            <a:r>
              <a:rPr lang="es-CO" dirty="0">
                <a:solidFill>
                  <a:srgbClr val="FF0000"/>
                </a:solidFill>
              </a:rPr>
              <a:t>(Jeremías 23:32)</a:t>
            </a:r>
          </a:p>
          <a:p>
            <a:pPr marL="0" indent="0" algn="ctr">
              <a:buNone/>
            </a:pPr>
            <a:endParaRPr lang="es-CO" dirty="0"/>
          </a:p>
          <a:p>
            <a:pPr marL="0" indent="0" algn="ctr">
              <a:buNone/>
            </a:pPr>
            <a:r>
              <a:rPr lang="es-CO" dirty="0"/>
              <a:t>La palabra de Dios no es un mensaje suave, arrullador ni engañoso que nos confirme en el pecado. Por el contrario, por su fidelidad puede ser ciertamente distinguida de las doctrinas falsas.</a:t>
            </a:r>
          </a:p>
          <a:p>
            <a:endParaRPr lang="es-CO" dirty="0"/>
          </a:p>
        </p:txBody>
      </p:sp>
    </p:spTree>
    <p:extLst>
      <p:ext uri="{BB962C8B-B14F-4D97-AF65-F5344CB8AC3E}">
        <p14:creationId xmlns:p14="http://schemas.microsoft.com/office/powerpoint/2010/main" val="3184150533"/>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2A6770EF-56EE-42F6-B478-926CE027923A}"/>
              </a:ext>
            </a:extLst>
          </p:cNvPr>
          <p:cNvSpPr>
            <a:spLocks noGrp="1"/>
          </p:cNvSpPr>
          <p:nvPr>
            <p:ph idx="1"/>
          </p:nvPr>
        </p:nvSpPr>
        <p:spPr>
          <a:xfrm>
            <a:off x="457200" y="332656"/>
            <a:ext cx="8229600" cy="6264696"/>
          </a:xfrm>
          <a:blipFill>
            <a:blip r:embed="rId2"/>
            <a:tile tx="0" ty="0" sx="100000" sy="100000" flip="none" algn="tl"/>
          </a:blipFill>
        </p:spPr>
        <p:txBody>
          <a:bodyPr>
            <a:normAutofit fontScale="85000" lnSpcReduction="10000"/>
          </a:bodyPr>
          <a:lstStyle/>
          <a:p>
            <a:pPr marL="0" indent="0" algn="ctr">
              <a:buNone/>
            </a:pPr>
            <a:r>
              <a:rPr lang="es-CO" dirty="0"/>
              <a:t>"En tiempos de peligro y amenazadores desastres siempre hay esos que afirman de tener revelaciones extraordinarias.  </a:t>
            </a:r>
          </a:p>
          <a:p>
            <a:pPr marL="0" indent="0" algn="ctr">
              <a:buNone/>
            </a:pPr>
            <a:r>
              <a:rPr lang="es-CO" dirty="0">
                <a:solidFill>
                  <a:srgbClr val="FF0000"/>
                </a:solidFill>
              </a:rPr>
              <a:t>El diablo los estimula para llenar a los hombres con esperanzas falsas para poder mantenerlos en pecado y falsa seguridad. Entonces, cuando el juicio de Dios viene, son tomados por sorpresa. </a:t>
            </a:r>
          </a:p>
          <a:p>
            <a:pPr marL="0" indent="0" algn="ctr">
              <a:buNone/>
            </a:pPr>
            <a:r>
              <a:rPr lang="es-CO" dirty="0">
                <a:solidFill>
                  <a:srgbClr val="FF0000"/>
                </a:solidFill>
              </a:rPr>
              <a:t>Así que quienquiera que afirme tener revelaciones extraordinarias, alentando a los hombres a sentirse seguros mientras viven una vida de pecado, hace la obra del diablo, porque cualquier cosa que aliente al hombre a sentirse seguro en su pecados es del diablo</a:t>
            </a:r>
            <a:r>
              <a:rPr lang="es-CO" dirty="0"/>
              <a:t>"</a:t>
            </a:r>
          </a:p>
          <a:p>
            <a:pPr marL="0" indent="0" algn="ctr">
              <a:buNone/>
            </a:pPr>
            <a:r>
              <a:rPr lang="es-CO" dirty="0"/>
              <a:t>En contraste, Un hombre Guido por el "El Espíritu Santo“, siempre dice la verdad. E induce a los hombres a temer a Dios, guardar sus Mandamientos, y por ende, ser santos como Dios es Santo.</a:t>
            </a:r>
          </a:p>
          <a:p>
            <a:endParaRPr lang="es-CO" dirty="0"/>
          </a:p>
        </p:txBody>
      </p:sp>
    </p:spTree>
    <p:extLst>
      <p:ext uri="{BB962C8B-B14F-4D97-AF65-F5344CB8AC3E}">
        <p14:creationId xmlns:p14="http://schemas.microsoft.com/office/powerpoint/2010/main" val="3767286110"/>
      </p:ext>
    </p:extLst>
  </p:cSld>
  <p:clrMapOvr>
    <a:masterClrMapping/>
  </p:clrMapOvr>
  <mc:AlternateContent xmlns:mc="http://schemas.openxmlformats.org/markup-compatibility/2006">
    <mc:Choice xmlns:p14="http://schemas.microsoft.com/office/powerpoint/2010/main" Requires="p14">
      <p:transition spd="slow" p14:dur="125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1000"/>
                                        <p:tgtEl>
                                          <p:spTgt spid="3">
                                            <p:txEl>
                                              <p:pRg st="3" end="3"/>
                                            </p:txEl>
                                          </p:spTgt>
                                        </p:tgtEl>
                                      </p:cBhvr>
                                    </p:animEffect>
                                    <p:anim calcmode="lin" valueType="num">
                                      <p:cBhvr>
                                        <p:cTn id="1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CF84DD3-E313-4E13-9C51-F66CB5F78562}"/>
              </a:ext>
            </a:extLst>
          </p:cNvPr>
          <p:cNvSpPr>
            <a:spLocks noGrp="1"/>
          </p:cNvSpPr>
          <p:nvPr>
            <p:ph type="title"/>
          </p:nvPr>
        </p:nvSpPr>
        <p:spPr/>
        <p:style>
          <a:lnRef idx="2">
            <a:schemeClr val="dk1"/>
          </a:lnRef>
          <a:fillRef idx="1">
            <a:schemeClr val="lt1"/>
          </a:fillRef>
          <a:effectRef idx="0">
            <a:schemeClr val="dk1"/>
          </a:effectRef>
          <a:fontRef idx="minor">
            <a:schemeClr val="dk1"/>
          </a:fontRef>
        </p:style>
        <p:txBody>
          <a:bodyPr>
            <a:normAutofit fontScale="90000"/>
          </a:bodyPr>
          <a:lstStyle/>
          <a:p>
            <a:r>
              <a:rPr lang="es-CO" dirty="0"/>
              <a:t>Jesús, nuestro Salvador, siempre decía la verdad</a:t>
            </a:r>
          </a:p>
        </p:txBody>
      </p:sp>
      <p:sp>
        <p:nvSpPr>
          <p:cNvPr id="3" name="Marcador de contenido 2">
            <a:extLst>
              <a:ext uri="{FF2B5EF4-FFF2-40B4-BE49-F238E27FC236}">
                <a16:creationId xmlns:a16="http://schemas.microsoft.com/office/drawing/2014/main" id="{2B6336AC-A16A-4EAA-A193-276F68A6CD27}"/>
              </a:ext>
            </a:extLst>
          </p:cNvPr>
          <p:cNvSpPr>
            <a:spLocks noGrp="1"/>
          </p:cNvSpPr>
          <p:nvPr>
            <p:ph idx="1"/>
          </p:nvPr>
        </p:nvSpPr>
        <p:spPr>
          <a:xfrm>
            <a:off x="457200" y="5013176"/>
            <a:ext cx="8229600" cy="1656184"/>
          </a:xfrm>
        </p:spPr>
        <p:style>
          <a:lnRef idx="2">
            <a:schemeClr val="dk1"/>
          </a:lnRef>
          <a:fillRef idx="1">
            <a:schemeClr val="lt1"/>
          </a:fillRef>
          <a:effectRef idx="0">
            <a:schemeClr val="dk1"/>
          </a:effectRef>
          <a:fontRef idx="minor">
            <a:schemeClr val="dk1"/>
          </a:fontRef>
        </p:style>
        <p:txBody>
          <a:bodyPr>
            <a:normAutofit fontScale="70000" lnSpcReduction="20000"/>
          </a:bodyPr>
          <a:lstStyle/>
          <a:p>
            <a:pPr marL="0" indent="0" algn="ctr">
              <a:buNone/>
            </a:pPr>
            <a:r>
              <a:rPr lang="es-CO" b="1" dirty="0"/>
              <a:t> En la casa de mi Padre muchas moradas hay; </a:t>
            </a:r>
            <a:r>
              <a:rPr lang="es-CO" b="1" u="sng" dirty="0"/>
              <a:t>si así no fuera, yo os lo hubiera dicho</a:t>
            </a:r>
            <a:r>
              <a:rPr lang="es-CO" b="1" dirty="0"/>
              <a:t>; voy, pues, a preparar lugar para vosotros. 3 Y si me fuere y os preparare lugar, vendré otra vez, y os tomaré a mí mismo, para que donde yo estoy, vosotros también estéis. </a:t>
            </a:r>
          </a:p>
          <a:p>
            <a:pPr marL="0" indent="0" algn="ctr">
              <a:buNone/>
            </a:pPr>
            <a:r>
              <a:rPr lang="es-CO" dirty="0">
                <a:solidFill>
                  <a:srgbClr val="FF0000"/>
                </a:solidFill>
              </a:rPr>
              <a:t>(Juan 14:2,3).</a:t>
            </a:r>
          </a:p>
        </p:txBody>
      </p:sp>
      <p:pic>
        <p:nvPicPr>
          <p:cNvPr id="4" name="Imagen 3">
            <a:extLst>
              <a:ext uri="{FF2B5EF4-FFF2-40B4-BE49-F238E27FC236}">
                <a16:creationId xmlns:a16="http://schemas.microsoft.com/office/drawing/2014/main" id="{897714C0-09AD-4CD3-9CFF-F79883083A69}"/>
              </a:ext>
            </a:extLst>
          </p:cNvPr>
          <p:cNvPicPr>
            <a:picLocks noChangeAspect="1"/>
          </p:cNvPicPr>
          <p:nvPr/>
        </p:nvPicPr>
        <p:blipFill>
          <a:blip r:embed="rId2"/>
          <a:stretch>
            <a:fillRect/>
          </a:stretch>
        </p:blipFill>
        <p:spPr>
          <a:xfrm>
            <a:off x="2195736" y="1556792"/>
            <a:ext cx="4536504" cy="3240360"/>
          </a:xfrm>
          <a:prstGeom prst="rect">
            <a:avLst/>
          </a:prstGeom>
        </p:spPr>
      </p:pic>
    </p:spTree>
    <p:extLst>
      <p:ext uri="{BB962C8B-B14F-4D97-AF65-F5344CB8AC3E}">
        <p14:creationId xmlns:p14="http://schemas.microsoft.com/office/powerpoint/2010/main" val="2626914333"/>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6234943-7737-4AE8-B5AD-08C62202972B}"/>
              </a:ext>
            </a:extLst>
          </p:cNvPr>
          <p:cNvSpPr>
            <a:spLocks noGrp="1"/>
          </p:cNvSpPr>
          <p:nvPr>
            <p:ph type="title"/>
          </p:nvPr>
        </p:nvSpPr>
        <p:spPr/>
        <p:style>
          <a:lnRef idx="0">
            <a:schemeClr val="accent2"/>
          </a:lnRef>
          <a:fillRef idx="3">
            <a:schemeClr val="accent2"/>
          </a:fillRef>
          <a:effectRef idx="3">
            <a:schemeClr val="accent2"/>
          </a:effectRef>
          <a:fontRef idx="minor">
            <a:schemeClr val="lt1"/>
          </a:fontRef>
        </p:style>
        <p:txBody>
          <a:bodyPr>
            <a:normAutofit/>
          </a:bodyPr>
          <a:lstStyle/>
          <a:p>
            <a:r>
              <a:rPr lang="es-CO" i="1" dirty="0"/>
              <a:t>Motivos balidos para una Reforma</a:t>
            </a:r>
          </a:p>
        </p:txBody>
      </p:sp>
      <p:sp>
        <p:nvSpPr>
          <p:cNvPr id="3" name="Marcador de contenido 2">
            <a:extLst>
              <a:ext uri="{FF2B5EF4-FFF2-40B4-BE49-F238E27FC236}">
                <a16:creationId xmlns:a16="http://schemas.microsoft.com/office/drawing/2014/main" id="{85817F0A-219E-4F25-8597-A223D34BCAD4}"/>
              </a:ext>
            </a:extLst>
          </p:cNvPr>
          <p:cNvSpPr>
            <a:spLocks noGrp="1"/>
          </p:cNvSpPr>
          <p:nvPr>
            <p:ph idx="1"/>
          </p:nvPr>
        </p:nvSpPr>
        <p:spPr>
          <a:xfrm>
            <a:off x="457200" y="1600200"/>
            <a:ext cx="8229600" cy="5069160"/>
          </a:xfrm>
          <a:blipFill>
            <a:blip r:embed="rId2"/>
            <a:tile tx="0" ty="0" sx="100000" sy="100000" flip="none" algn="tl"/>
          </a:blipFill>
        </p:spPr>
        <p:txBody>
          <a:bodyPr>
            <a:normAutofit fontScale="92500" lnSpcReduction="20000"/>
          </a:bodyPr>
          <a:lstStyle/>
          <a:p>
            <a:pPr marL="0" indent="0" algn="ctr">
              <a:buNone/>
            </a:pPr>
            <a:r>
              <a:rPr lang="es-CO" dirty="0"/>
              <a:t>Con frecuencia surge la pregunta, ¿por qué se necesita una reforma? ¿por qué es necesario un cambio? </a:t>
            </a:r>
          </a:p>
          <a:p>
            <a:pPr marL="0" indent="0" algn="ctr">
              <a:buNone/>
            </a:pPr>
            <a:r>
              <a:rPr lang="es-CO" dirty="0"/>
              <a:t>Hay una razón muy importante para que deba ocurrir una reforma entre el pueblo de Dios.</a:t>
            </a:r>
          </a:p>
          <a:p>
            <a:pPr marL="0" indent="0" algn="ctr">
              <a:buNone/>
            </a:pPr>
            <a:r>
              <a:rPr lang="es-CO" dirty="0"/>
              <a:t> </a:t>
            </a:r>
            <a:r>
              <a:rPr lang="es-CO" dirty="0">
                <a:solidFill>
                  <a:srgbClr val="0070C0"/>
                </a:solidFill>
              </a:rPr>
              <a:t>Téngase en cuenta que reforma es algo contrario al espíritu tibio e indiferente del laodicense que trata más bien de conformarse con su condición.</a:t>
            </a:r>
          </a:p>
          <a:p>
            <a:pPr marL="0" indent="0" algn="ctr">
              <a:buNone/>
            </a:pPr>
            <a:r>
              <a:rPr lang="es-CO" dirty="0"/>
              <a:t>Ese es el espíritu que caracteriza a la séptima iglesia de </a:t>
            </a:r>
            <a:r>
              <a:rPr lang="es-CO" dirty="0">
                <a:solidFill>
                  <a:srgbClr val="FF0000"/>
                </a:solidFill>
              </a:rPr>
              <a:t>AP.3:15-17. </a:t>
            </a:r>
          </a:p>
          <a:p>
            <a:pPr marL="0" indent="0" algn="ctr">
              <a:buNone/>
            </a:pPr>
            <a:r>
              <a:rPr lang="es-CO" dirty="0"/>
              <a:t>Es decir, la iglesia de este tiempo, que dice estar esperando la 2VC.</a:t>
            </a:r>
          </a:p>
          <a:p>
            <a:endParaRPr lang="es-CO" dirty="0"/>
          </a:p>
        </p:txBody>
      </p:sp>
    </p:spTree>
    <p:extLst>
      <p:ext uri="{BB962C8B-B14F-4D97-AF65-F5344CB8AC3E}">
        <p14:creationId xmlns:p14="http://schemas.microsoft.com/office/powerpoint/2010/main" val="244058947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airplan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circle(in)">
                                      <p:cBhvr>
                                        <p:cTn id="7" dur="2000"/>
                                        <p:tgtEl>
                                          <p:spTgt spid="3">
                                            <p:txEl>
                                              <p:pRg st="2" end="2"/>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circle(in)">
                                      <p:cBhvr>
                                        <p:cTn id="10" dur="2000"/>
                                        <p:tgtEl>
                                          <p:spTgt spid="3">
                                            <p:txEl>
                                              <p:pRg st="3" end="3"/>
                                            </p:txEl>
                                          </p:spTgt>
                                        </p:tgtEl>
                                      </p:cBhvr>
                                    </p:animEffect>
                                  </p:childTnLst>
                                </p:cTn>
                              </p:par>
                              <p:par>
                                <p:cTn id="11" presetID="6" presetClass="entr" presetSubtype="16"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circle(in)">
                                      <p:cBhvr>
                                        <p:cTn id="13"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27DDECCA-77AC-4856-AF72-149291E54AEC}"/>
              </a:ext>
            </a:extLst>
          </p:cNvPr>
          <p:cNvSpPr>
            <a:spLocks noGrp="1"/>
          </p:cNvSpPr>
          <p:nvPr>
            <p:ph idx="1"/>
          </p:nvPr>
        </p:nvSpPr>
        <p:spPr>
          <a:xfrm>
            <a:off x="457200" y="332656"/>
            <a:ext cx="8229600" cy="6192688"/>
          </a:xfrm>
          <a:blipFill>
            <a:blip r:embed="rId2"/>
            <a:tile tx="0" ty="0" sx="100000" sy="100000" flip="none" algn="tl"/>
          </a:blipFill>
        </p:spPr>
        <p:txBody>
          <a:bodyPr>
            <a:normAutofit fontScale="85000" lnSpcReduction="20000"/>
          </a:bodyPr>
          <a:lstStyle/>
          <a:p>
            <a:pPr marL="0" indent="0" algn="ctr">
              <a:buNone/>
            </a:pPr>
            <a:r>
              <a:rPr lang="es-CO" dirty="0"/>
              <a:t>Con frecuencia el enemigo de las almas presenta como más importante una errónea lealtad a una iglesia y su organización en lugar de serlo a los principios de la verdad presente, y de esa manera levanta oposición contra cualquier reforma.</a:t>
            </a:r>
          </a:p>
          <a:p>
            <a:pPr marL="0" indent="0" algn="ctr">
              <a:buNone/>
            </a:pPr>
            <a:endParaRPr lang="es-CO" dirty="0"/>
          </a:p>
          <a:p>
            <a:pPr marL="0" indent="0" algn="ctr">
              <a:buNone/>
            </a:pPr>
            <a:r>
              <a:rPr lang="es-CO" dirty="0"/>
              <a:t>La única razón por la cual Dios siempre exige que se haga una reforma es cuando ha habido apostasía. En otras palabras: </a:t>
            </a:r>
            <a:r>
              <a:rPr lang="es-CO" dirty="0">
                <a:solidFill>
                  <a:srgbClr val="FF0000"/>
                </a:solidFill>
              </a:rPr>
              <a:t>¡Si no hay apostasía no se necesita reforma! </a:t>
            </a:r>
            <a:r>
              <a:rPr lang="es-CO" dirty="0"/>
              <a:t>Por lo tanto, tiene que comprobarse en forma concluyente que existe apostasía para que comprendamos sin lugar a dudas que se exige una reforma. </a:t>
            </a:r>
          </a:p>
          <a:p>
            <a:pPr marL="0" indent="0" algn="ctr">
              <a:buNone/>
            </a:pPr>
            <a:endParaRPr lang="es-CO" dirty="0"/>
          </a:p>
          <a:p>
            <a:pPr marL="0" indent="0" algn="ctr">
              <a:buNone/>
            </a:pPr>
            <a:r>
              <a:rPr lang="es-CO" dirty="0"/>
              <a:t>Pero aun así, la apostasía debe haber alcanzado cierto nivel antes de que un espíritu de reforma tenga derecho legítimo de entrar en acción.</a:t>
            </a:r>
          </a:p>
          <a:p>
            <a:endParaRPr lang="es-CO" dirty="0"/>
          </a:p>
        </p:txBody>
      </p:sp>
    </p:spTree>
    <p:extLst>
      <p:ext uri="{BB962C8B-B14F-4D97-AF65-F5344CB8AC3E}">
        <p14:creationId xmlns:p14="http://schemas.microsoft.com/office/powerpoint/2010/main" val="1498234189"/>
      </p:ext>
    </p:extLst>
  </p:cSld>
  <p:clrMapOvr>
    <a:masterClrMapping/>
  </p:clrMapOvr>
  <mc:AlternateContent xmlns:mc="http://schemas.openxmlformats.org/markup-compatibility/2006">
    <mc:Choice xmlns:p14="http://schemas.microsoft.com/office/powerpoint/2010/main" Requires="p14">
      <p:transition spd="slow" p14:dur="1500">
        <p14:window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anim calcmode="lin" valueType="num">
                                      <p:cBhvr additive="base">
                                        <p:cTn id="1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725213C-1B94-4B6E-974E-AB85509AF3FA}"/>
              </a:ext>
            </a:extLst>
          </p:cNvPr>
          <p:cNvSpPr>
            <a:spLocks noGrp="1"/>
          </p:cNvSpPr>
          <p:nvPr>
            <p:ph type="title"/>
          </p:nvPr>
        </p:nvSpPr>
        <p:spPr>
          <a:xfrm>
            <a:off x="457200" y="274638"/>
            <a:ext cx="8229600" cy="1282154"/>
          </a:xfrm>
        </p:spPr>
        <p:txBody>
          <a:bodyPr>
            <a:noAutofit/>
          </a:bodyPr>
          <a:lstStyle/>
          <a:p>
            <a:r>
              <a:rPr lang="es-CO" sz="2800" dirty="0"/>
              <a:t>El hombre siempre se ha caracterizado por rendir culto a la criatura antes que Dios, Creador de la criatura</a:t>
            </a:r>
          </a:p>
        </p:txBody>
      </p:sp>
      <p:sp>
        <p:nvSpPr>
          <p:cNvPr id="3" name="Marcador de contenido 2">
            <a:extLst>
              <a:ext uri="{FF2B5EF4-FFF2-40B4-BE49-F238E27FC236}">
                <a16:creationId xmlns:a16="http://schemas.microsoft.com/office/drawing/2014/main" id="{84EFF202-D211-430A-BE8F-3E83EDD71DB7}"/>
              </a:ext>
            </a:extLst>
          </p:cNvPr>
          <p:cNvSpPr>
            <a:spLocks noGrp="1"/>
          </p:cNvSpPr>
          <p:nvPr>
            <p:ph idx="1"/>
          </p:nvPr>
        </p:nvSpPr>
        <p:spPr>
          <a:xfrm>
            <a:off x="457200" y="5085184"/>
            <a:ext cx="8229600" cy="1512168"/>
          </a:xfrm>
        </p:spPr>
        <p:txBody>
          <a:bodyPr>
            <a:normAutofit fontScale="85000" lnSpcReduction="20000"/>
          </a:bodyPr>
          <a:lstStyle/>
          <a:p>
            <a:pPr marL="0" indent="0" algn="ctr">
              <a:buNone/>
            </a:pPr>
            <a:r>
              <a:rPr lang="es-CO" dirty="0"/>
              <a:t>Cuando Dios dice: “</a:t>
            </a:r>
            <a:r>
              <a:rPr lang="es-CO" i="1" dirty="0"/>
              <a:t>Temed a Dios, y dadle gloria, porque la hora de su juicio ha llegado; y adorad a aquel que hizo el cielo y la tierra, el mar y las fuentes de las aguas”</a:t>
            </a:r>
            <a:r>
              <a:rPr lang="es-CO" dirty="0"/>
              <a:t>. </a:t>
            </a:r>
            <a:r>
              <a:rPr lang="es-CO" dirty="0">
                <a:solidFill>
                  <a:srgbClr val="FF0000"/>
                </a:solidFill>
              </a:rPr>
              <a:t>(Ap.14:7; Juan 1:1-3, 14) </a:t>
            </a:r>
          </a:p>
        </p:txBody>
      </p:sp>
      <p:pic>
        <p:nvPicPr>
          <p:cNvPr id="4" name="Imagen 3">
            <a:extLst>
              <a:ext uri="{FF2B5EF4-FFF2-40B4-BE49-F238E27FC236}">
                <a16:creationId xmlns:a16="http://schemas.microsoft.com/office/drawing/2014/main" id="{606FEFCC-90B3-4AF7-92A8-A0A9D4095991}"/>
              </a:ext>
            </a:extLst>
          </p:cNvPr>
          <p:cNvPicPr>
            <a:picLocks noChangeAspect="1"/>
          </p:cNvPicPr>
          <p:nvPr/>
        </p:nvPicPr>
        <p:blipFill>
          <a:blip r:embed="rId2"/>
          <a:stretch>
            <a:fillRect/>
          </a:stretch>
        </p:blipFill>
        <p:spPr>
          <a:xfrm>
            <a:off x="539552" y="1673620"/>
            <a:ext cx="4032448" cy="3155579"/>
          </a:xfrm>
          <a:prstGeom prst="rect">
            <a:avLst/>
          </a:prstGeom>
        </p:spPr>
      </p:pic>
      <p:pic>
        <p:nvPicPr>
          <p:cNvPr id="5" name="Imagen 4">
            <a:extLst>
              <a:ext uri="{FF2B5EF4-FFF2-40B4-BE49-F238E27FC236}">
                <a16:creationId xmlns:a16="http://schemas.microsoft.com/office/drawing/2014/main" id="{ECEE30CC-4A81-464D-A5E6-2C717305967A}"/>
              </a:ext>
            </a:extLst>
          </p:cNvPr>
          <p:cNvPicPr>
            <a:picLocks noChangeAspect="1"/>
          </p:cNvPicPr>
          <p:nvPr/>
        </p:nvPicPr>
        <p:blipFill>
          <a:blip r:embed="rId3"/>
          <a:stretch>
            <a:fillRect/>
          </a:stretch>
        </p:blipFill>
        <p:spPr>
          <a:xfrm>
            <a:off x="4788024" y="1673623"/>
            <a:ext cx="3898776" cy="3155578"/>
          </a:xfrm>
          <a:prstGeom prst="rect">
            <a:avLst/>
          </a:prstGeom>
        </p:spPr>
      </p:pic>
    </p:spTree>
    <p:extLst>
      <p:ext uri="{BB962C8B-B14F-4D97-AF65-F5344CB8AC3E}">
        <p14:creationId xmlns:p14="http://schemas.microsoft.com/office/powerpoint/2010/main" val="2922551303"/>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84AE7FCD-1AA3-4465-801C-5F96C8BFD270}"/>
              </a:ext>
            </a:extLst>
          </p:cNvPr>
          <p:cNvSpPr>
            <a:spLocks noGrp="1"/>
          </p:cNvSpPr>
          <p:nvPr>
            <p:ph idx="1"/>
          </p:nvPr>
        </p:nvSpPr>
        <p:spPr>
          <a:xfrm>
            <a:off x="457200" y="404664"/>
            <a:ext cx="8229600" cy="2808312"/>
          </a:xfrm>
          <a:blipFill>
            <a:blip r:embed="rId2"/>
            <a:tile tx="0" ty="0" sx="100000" sy="100000" flip="none" algn="tl"/>
          </a:blipFill>
        </p:spPr>
        <p:txBody>
          <a:bodyPr>
            <a:normAutofit fontScale="92500" lnSpcReduction="10000"/>
          </a:bodyPr>
          <a:lstStyle/>
          <a:p>
            <a:pPr marL="0" indent="0" algn="ctr">
              <a:buNone/>
            </a:pPr>
            <a:r>
              <a:rPr lang="es-CO" dirty="0"/>
              <a:t>Uno de los más grandes reformadores que presenta la Biblia, es el profeta Elías.</a:t>
            </a:r>
          </a:p>
          <a:p>
            <a:pPr marL="0" indent="0" algn="ctr">
              <a:buNone/>
            </a:pPr>
            <a:r>
              <a:rPr lang="es-CO" dirty="0"/>
              <a:t>Las Sagradas Escrituras demuestran lo que hemos dicho. </a:t>
            </a:r>
          </a:p>
          <a:p>
            <a:pPr marL="0" indent="0" algn="ctr">
              <a:buNone/>
            </a:pPr>
            <a:r>
              <a:rPr lang="es-CO" dirty="0"/>
              <a:t>Consideremos, a Elías, el gran reformador del Antiguo Testamento, el cual dijo: </a:t>
            </a:r>
          </a:p>
        </p:txBody>
      </p:sp>
      <p:pic>
        <p:nvPicPr>
          <p:cNvPr id="4" name="Imagen 3">
            <a:extLst>
              <a:ext uri="{FF2B5EF4-FFF2-40B4-BE49-F238E27FC236}">
                <a16:creationId xmlns:a16="http://schemas.microsoft.com/office/drawing/2014/main" id="{33956AEE-1037-46DB-83D7-A5DE92FE3D1D}"/>
              </a:ext>
            </a:extLst>
          </p:cNvPr>
          <p:cNvPicPr>
            <a:picLocks noChangeAspect="1"/>
          </p:cNvPicPr>
          <p:nvPr/>
        </p:nvPicPr>
        <p:blipFill>
          <a:blip r:embed="rId3"/>
          <a:stretch>
            <a:fillRect/>
          </a:stretch>
        </p:blipFill>
        <p:spPr>
          <a:xfrm>
            <a:off x="6228184" y="3497838"/>
            <a:ext cx="2458616" cy="3360162"/>
          </a:xfrm>
          <a:prstGeom prst="rect">
            <a:avLst/>
          </a:prstGeom>
        </p:spPr>
      </p:pic>
      <p:sp>
        <p:nvSpPr>
          <p:cNvPr id="5" name="Rectángulo 4">
            <a:extLst>
              <a:ext uri="{FF2B5EF4-FFF2-40B4-BE49-F238E27FC236}">
                <a16:creationId xmlns:a16="http://schemas.microsoft.com/office/drawing/2014/main" id="{F3019110-5679-48E9-AE54-693E0A13D6CD}"/>
              </a:ext>
            </a:extLst>
          </p:cNvPr>
          <p:cNvSpPr/>
          <p:nvPr/>
        </p:nvSpPr>
        <p:spPr>
          <a:xfrm>
            <a:off x="611560" y="3501008"/>
            <a:ext cx="5472608" cy="3539430"/>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s-CO" sz="2800" dirty="0"/>
              <a:t>“</a:t>
            </a:r>
            <a:r>
              <a:rPr lang="es-CO" sz="2800" b="1" i="1" dirty="0"/>
              <a:t>He sentido un vivo celo por Jehová Dios de los ejércitos, porque </a:t>
            </a:r>
            <a:r>
              <a:rPr lang="es-CO" sz="2800" b="1" i="1" u="sng" dirty="0"/>
              <a:t>los HIJOS DE ISRAEL han dejado tu pacto</a:t>
            </a:r>
            <a:r>
              <a:rPr lang="es-CO" sz="2800" b="1" i="1" dirty="0"/>
              <a:t>, </a:t>
            </a:r>
            <a:r>
              <a:rPr lang="es-CO" sz="2800" b="1" i="1" u="sng" dirty="0"/>
              <a:t>han  derribado tus altares</a:t>
            </a:r>
            <a:r>
              <a:rPr lang="es-CO" sz="2800" b="1" i="1" dirty="0"/>
              <a:t>, y </a:t>
            </a:r>
            <a:r>
              <a:rPr lang="es-CO" sz="2800" b="1" i="1" u="sng" dirty="0"/>
              <a:t>han matado a espada a tus profetas</a:t>
            </a:r>
            <a:r>
              <a:rPr lang="es-CO" sz="2800" b="1" i="1" dirty="0"/>
              <a:t>; y sólo yo he quedado, y me buscan para quitarme la vida.”</a:t>
            </a:r>
          </a:p>
          <a:p>
            <a:r>
              <a:rPr lang="es-CO" sz="2800" dirty="0"/>
              <a:t> </a:t>
            </a:r>
            <a:r>
              <a:rPr lang="es-CO" sz="2800" dirty="0">
                <a:solidFill>
                  <a:srgbClr val="FF0000"/>
                </a:solidFill>
              </a:rPr>
              <a:t>1 Reyes 19:10.</a:t>
            </a:r>
            <a:endParaRPr lang="es-CO" dirty="0">
              <a:solidFill>
                <a:srgbClr val="FF0000"/>
              </a:solidFill>
            </a:endParaRPr>
          </a:p>
        </p:txBody>
      </p:sp>
    </p:spTree>
    <p:extLst>
      <p:ext uri="{BB962C8B-B14F-4D97-AF65-F5344CB8AC3E}">
        <p14:creationId xmlns:p14="http://schemas.microsoft.com/office/powerpoint/2010/main" val="2951027931"/>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Vertical)">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B20A6C3D-367F-43CE-B29A-13CFE625393E}"/>
              </a:ext>
            </a:extLst>
          </p:cNvPr>
          <p:cNvSpPr>
            <a:spLocks noGrp="1"/>
          </p:cNvSpPr>
          <p:nvPr>
            <p:ph idx="1"/>
          </p:nvPr>
        </p:nvSpPr>
        <p:spPr>
          <a:xfrm>
            <a:off x="457200" y="404665"/>
            <a:ext cx="8229600" cy="3528392"/>
          </a:xfrm>
        </p:spPr>
        <p:txBody>
          <a:bodyPr>
            <a:normAutofit fontScale="92500" lnSpcReduction="20000"/>
          </a:bodyPr>
          <a:lstStyle/>
          <a:p>
            <a:pPr marL="0" indent="0">
              <a:buNone/>
            </a:pPr>
            <a:r>
              <a:rPr lang="es-CO" dirty="0"/>
              <a:t>Aquí las Sagradas Escrituras mencionan tres razones básicas por las cuales Elías tuvo que hacer una obra de reforma a los hijos de Israel:</a:t>
            </a:r>
          </a:p>
          <a:p>
            <a:pPr marL="457200" lvl="1" indent="0">
              <a:buNone/>
            </a:pPr>
            <a:r>
              <a:rPr lang="es-CO" b="1" dirty="0"/>
              <a:t>1). </a:t>
            </a:r>
            <a:r>
              <a:rPr lang="es-CO" dirty="0">
                <a:solidFill>
                  <a:srgbClr val="FF0000"/>
                </a:solidFill>
              </a:rPr>
              <a:t>Dejar el pacto </a:t>
            </a:r>
            <a:r>
              <a:rPr lang="es-CO" dirty="0"/>
              <a:t>(o contrato entre Dios y su pueblo).</a:t>
            </a:r>
          </a:p>
          <a:p>
            <a:pPr marL="457200" lvl="1" indent="0">
              <a:buNone/>
            </a:pPr>
            <a:r>
              <a:rPr lang="es-CO" sz="3000" b="1" dirty="0"/>
              <a:t>2). </a:t>
            </a:r>
            <a:r>
              <a:rPr lang="es-CO" dirty="0">
                <a:solidFill>
                  <a:srgbClr val="FF0000"/>
                </a:solidFill>
              </a:rPr>
              <a:t>Derribar</a:t>
            </a:r>
            <a:r>
              <a:rPr lang="es-CO" dirty="0"/>
              <a:t> </a:t>
            </a:r>
            <a:r>
              <a:rPr lang="es-CO" dirty="0">
                <a:solidFill>
                  <a:srgbClr val="FF0000"/>
                </a:solidFill>
              </a:rPr>
              <a:t>los altares de Dios </a:t>
            </a:r>
            <a:r>
              <a:rPr lang="es-CO" dirty="0"/>
              <a:t>(Habían abandonado el culto a Dios). y </a:t>
            </a:r>
          </a:p>
          <a:p>
            <a:pPr marL="457200" lvl="1" indent="0">
              <a:buNone/>
            </a:pPr>
            <a:r>
              <a:rPr lang="es-CO" sz="3000" b="1" dirty="0"/>
              <a:t>3). </a:t>
            </a:r>
            <a:r>
              <a:rPr lang="es-CO" dirty="0">
                <a:solidFill>
                  <a:srgbClr val="FF0000"/>
                </a:solidFill>
              </a:rPr>
              <a:t>Matar a los profetas de Dios </a:t>
            </a:r>
            <a:r>
              <a:rPr lang="es-CO" dirty="0"/>
              <a:t>(espíritu de persecución contra el remanente de Dios, que les enseñaba la verdad).</a:t>
            </a:r>
          </a:p>
          <a:p>
            <a:endParaRPr lang="es-CO" dirty="0"/>
          </a:p>
        </p:txBody>
      </p:sp>
      <p:pic>
        <p:nvPicPr>
          <p:cNvPr id="5" name="Imagen 4">
            <a:extLst>
              <a:ext uri="{FF2B5EF4-FFF2-40B4-BE49-F238E27FC236}">
                <a16:creationId xmlns:a16="http://schemas.microsoft.com/office/drawing/2014/main" id="{00EEB3B9-D94D-4795-9B1E-5B84E3605DDF}"/>
              </a:ext>
            </a:extLst>
          </p:cNvPr>
          <p:cNvPicPr>
            <a:picLocks noChangeAspect="1"/>
          </p:cNvPicPr>
          <p:nvPr/>
        </p:nvPicPr>
        <p:blipFill>
          <a:blip r:embed="rId2"/>
          <a:stretch>
            <a:fillRect/>
          </a:stretch>
        </p:blipFill>
        <p:spPr>
          <a:xfrm>
            <a:off x="3203848" y="4221089"/>
            <a:ext cx="2832348" cy="2166150"/>
          </a:xfrm>
          <a:prstGeom prst="rect">
            <a:avLst/>
          </a:prstGeom>
        </p:spPr>
      </p:pic>
      <p:pic>
        <p:nvPicPr>
          <p:cNvPr id="6" name="Imagen 5">
            <a:extLst>
              <a:ext uri="{FF2B5EF4-FFF2-40B4-BE49-F238E27FC236}">
                <a16:creationId xmlns:a16="http://schemas.microsoft.com/office/drawing/2014/main" id="{C52E4AC0-EFBE-488E-B61D-91AC419E5D8B}"/>
              </a:ext>
            </a:extLst>
          </p:cNvPr>
          <p:cNvPicPr>
            <a:picLocks noChangeAspect="1"/>
          </p:cNvPicPr>
          <p:nvPr/>
        </p:nvPicPr>
        <p:blipFill>
          <a:blip r:embed="rId3"/>
          <a:stretch>
            <a:fillRect/>
          </a:stretch>
        </p:blipFill>
        <p:spPr>
          <a:xfrm>
            <a:off x="6274453" y="4221089"/>
            <a:ext cx="2857500" cy="2166150"/>
          </a:xfrm>
          <a:prstGeom prst="rect">
            <a:avLst/>
          </a:prstGeom>
        </p:spPr>
      </p:pic>
      <p:pic>
        <p:nvPicPr>
          <p:cNvPr id="7" name="Imagen 6">
            <a:extLst>
              <a:ext uri="{FF2B5EF4-FFF2-40B4-BE49-F238E27FC236}">
                <a16:creationId xmlns:a16="http://schemas.microsoft.com/office/drawing/2014/main" id="{B7FF4477-D080-4C50-BAD3-3E9F2D16B218}"/>
              </a:ext>
            </a:extLst>
          </p:cNvPr>
          <p:cNvPicPr>
            <a:picLocks noChangeAspect="1"/>
          </p:cNvPicPr>
          <p:nvPr/>
        </p:nvPicPr>
        <p:blipFill>
          <a:blip r:embed="rId4"/>
          <a:stretch>
            <a:fillRect/>
          </a:stretch>
        </p:blipFill>
        <p:spPr>
          <a:xfrm>
            <a:off x="-1" y="4221090"/>
            <a:ext cx="2965591" cy="2166150"/>
          </a:xfrm>
          <a:prstGeom prst="rect">
            <a:avLst/>
          </a:prstGeom>
        </p:spPr>
      </p:pic>
    </p:spTree>
    <p:extLst>
      <p:ext uri="{BB962C8B-B14F-4D97-AF65-F5344CB8AC3E}">
        <p14:creationId xmlns:p14="http://schemas.microsoft.com/office/powerpoint/2010/main" val="3778117773"/>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barn(inVertical)">
                                      <p:cBhvr>
                                        <p:cTn id="10" dur="500"/>
                                        <p:tgtEl>
                                          <p:spTgt spid="3">
                                            <p:txEl>
                                              <p:pRg st="2" end="2"/>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barn(inVertical)">
                                      <p:cBhvr>
                                        <p:cTn id="13" dur="500"/>
                                        <p:tgtEl>
                                          <p:spTgt spid="3">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
                                          </p:val>
                                        </p:tav>
                                        <p:tav tm="100000">
                                          <p:val>
                                            <p:strVal val="#ppt_x"/>
                                          </p:val>
                                        </p:tav>
                                      </p:tavLst>
                                    </p:anim>
                                    <p:anim calcmode="lin" valueType="num">
                                      <p:cBhvr>
                                        <p:cTn id="20" dur="1000" fill="hold"/>
                                        <p:tgtEl>
                                          <p:spTgt spid="5"/>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
                                          </p:val>
                                        </p:tav>
                                        <p:tav tm="100000">
                                          <p:val>
                                            <p:strVal val="#ppt_x"/>
                                          </p:val>
                                        </p:tav>
                                      </p:tavLst>
                                    </p:anim>
                                    <p:anim calcmode="lin" valueType="num">
                                      <p:cBhvr>
                                        <p:cTn id="25" dur="1000" fill="hold"/>
                                        <p:tgtEl>
                                          <p:spTgt spid="6"/>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522431A-6633-4974-BEDF-0DA974144FD3}"/>
              </a:ext>
            </a:extLst>
          </p:cNvPr>
          <p:cNvSpPr>
            <a:spLocks noGrp="1"/>
          </p:cNvSpPr>
          <p:nvPr>
            <p:ph type="title"/>
          </p:nvPr>
        </p:nvSpPr>
        <p:spPr/>
        <p:style>
          <a:lnRef idx="0">
            <a:schemeClr val="accent2"/>
          </a:lnRef>
          <a:fillRef idx="3">
            <a:schemeClr val="accent2"/>
          </a:fillRef>
          <a:effectRef idx="3">
            <a:schemeClr val="accent2"/>
          </a:effectRef>
          <a:fontRef idx="minor">
            <a:schemeClr val="lt1"/>
          </a:fontRef>
        </p:style>
        <p:txBody>
          <a:bodyPr>
            <a:noAutofit/>
          </a:bodyPr>
          <a:lstStyle/>
          <a:p>
            <a:r>
              <a:rPr lang="es-CO" sz="2800" b="1" dirty="0"/>
              <a:t>ESTAS TRES CARACTERÍSTICAS DEBEN SER APLICADAS POR ELIAS A UNA IGLESIA EN EL FUTURO</a:t>
            </a:r>
          </a:p>
        </p:txBody>
      </p:sp>
      <p:sp>
        <p:nvSpPr>
          <p:cNvPr id="3" name="Marcador de contenido 2">
            <a:extLst>
              <a:ext uri="{FF2B5EF4-FFF2-40B4-BE49-F238E27FC236}">
                <a16:creationId xmlns:a16="http://schemas.microsoft.com/office/drawing/2014/main" id="{F110EB94-26A4-487A-BFB4-0F7E4EEBFB06}"/>
              </a:ext>
            </a:extLst>
          </p:cNvPr>
          <p:cNvSpPr>
            <a:spLocks noGrp="1"/>
          </p:cNvSpPr>
          <p:nvPr>
            <p:ph idx="1"/>
          </p:nvPr>
        </p:nvSpPr>
        <p:spPr>
          <a:xfrm>
            <a:off x="457200" y="1600200"/>
            <a:ext cx="8229600" cy="5069160"/>
          </a:xfrm>
          <a:blipFill>
            <a:blip r:embed="rId2"/>
            <a:tile tx="0" ty="0" sx="100000" sy="100000" flip="none" algn="tl"/>
          </a:blipFill>
        </p:spPr>
        <p:txBody>
          <a:bodyPr>
            <a:normAutofit fontScale="77500" lnSpcReduction="20000"/>
          </a:bodyPr>
          <a:lstStyle/>
          <a:p>
            <a:r>
              <a:rPr lang="es-CO" dirty="0"/>
              <a:t>Estas características distintivas deben existir en una iglesia antes de que un llamado a la reforma pueda tener autoridad válida.</a:t>
            </a:r>
          </a:p>
          <a:p>
            <a:pPr lvl="1"/>
            <a:r>
              <a:rPr lang="es-CO" sz="3100" b="1" dirty="0"/>
              <a:t>(a) </a:t>
            </a:r>
            <a:r>
              <a:rPr lang="es-CO" dirty="0"/>
              <a:t>¿Cuál es este pacto al que se hace referencia aquí? En </a:t>
            </a:r>
            <a:r>
              <a:rPr lang="es-CO" dirty="0">
                <a:solidFill>
                  <a:srgbClr val="FF0000"/>
                </a:solidFill>
              </a:rPr>
              <a:t>Deuteronomio 4:13 </a:t>
            </a:r>
            <a:r>
              <a:rPr lang="es-CO" dirty="0"/>
              <a:t>leemos: “</a:t>
            </a:r>
            <a:r>
              <a:rPr lang="es-CO" b="1" i="1" dirty="0"/>
              <a:t>Y él os anunció su pacto, el cual os mandó poner por obra; </a:t>
            </a:r>
            <a:r>
              <a:rPr lang="es-CO" b="1" i="1" u="sng" dirty="0"/>
              <a:t>los diez mandamientos</a:t>
            </a:r>
            <a:r>
              <a:rPr lang="es-CO" b="1" i="1" dirty="0"/>
              <a:t>, y los escribió en dos tablas de piedra.</a:t>
            </a:r>
            <a:r>
              <a:rPr lang="es-CO" dirty="0"/>
              <a:t>” Así vemos que los Diez Mandamientos, la ley de Dios, es el pacto que es violado cuando ocurre apostasía.</a:t>
            </a:r>
          </a:p>
          <a:p>
            <a:pPr lvl="1"/>
            <a:r>
              <a:rPr lang="es-CO" sz="3100" b="1" dirty="0"/>
              <a:t>(b) </a:t>
            </a:r>
            <a:r>
              <a:rPr lang="es-CO" dirty="0"/>
              <a:t>La segunda característica de la apostasía es la destrucción de los altares de Dios los cuales son reemplazados por la idolatría detestable del mundo. Al exaltar otras cosas, en lugar de exaltar al Dios Verdadero.</a:t>
            </a:r>
          </a:p>
          <a:p>
            <a:pPr lvl="1"/>
            <a:r>
              <a:rPr lang="es-CO" sz="3100" b="1" dirty="0"/>
              <a:t>(c) </a:t>
            </a:r>
            <a:r>
              <a:rPr lang="es-CO" dirty="0"/>
              <a:t>El matar a los profetas de Dios bajo este tercer punto indica el hecho de que una iglesia apóstata es siempre una iglesia perseguidora, como la gran Babilonia la cual está “</a:t>
            </a:r>
            <a:r>
              <a:rPr lang="es-CO" b="1" i="1" dirty="0"/>
              <a:t>ebria de la sangre de los santos.</a:t>
            </a:r>
            <a:r>
              <a:rPr lang="es-CO" dirty="0"/>
              <a:t>” Como la describe </a:t>
            </a:r>
            <a:r>
              <a:rPr lang="es-CO" dirty="0">
                <a:solidFill>
                  <a:srgbClr val="FF0000"/>
                </a:solidFill>
              </a:rPr>
              <a:t>Ap. 17:6.</a:t>
            </a:r>
          </a:p>
          <a:p>
            <a:endParaRPr lang="es-CO" dirty="0"/>
          </a:p>
          <a:p>
            <a:endParaRPr lang="es-CO" dirty="0"/>
          </a:p>
        </p:txBody>
      </p:sp>
    </p:spTree>
    <p:extLst>
      <p:ext uri="{BB962C8B-B14F-4D97-AF65-F5344CB8AC3E}">
        <p14:creationId xmlns:p14="http://schemas.microsoft.com/office/powerpoint/2010/main" val="1166803027"/>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1000"/>
                                        <p:tgtEl>
                                          <p:spTgt spid="3">
                                            <p:txEl>
                                              <p:pRg st="3" end="3"/>
                                            </p:txEl>
                                          </p:spTgt>
                                        </p:tgtEl>
                                      </p:cBhvr>
                                    </p:animEffect>
                                    <p:anim calcmode="lin" valueType="num">
                                      <p:cBhvr>
                                        <p:cTn id="1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44A7A7FB-99AE-4DEA-91A3-C6861D9C5BF3}"/>
              </a:ext>
            </a:extLst>
          </p:cNvPr>
          <p:cNvSpPr>
            <a:spLocks noGrp="1"/>
          </p:cNvSpPr>
          <p:nvPr>
            <p:ph idx="1"/>
          </p:nvPr>
        </p:nvSpPr>
        <p:spPr>
          <a:xfrm>
            <a:off x="457200" y="332656"/>
            <a:ext cx="8229600" cy="6336704"/>
          </a:xfrm>
          <a:blipFill>
            <a:blip r:embed="rId2"/>
            <a:tile tx="0" ty="0" sx="100000" sy="100000" flip="none" algn="tl"/>
          </a:blipFill>
        </p:spPr>
        <p:txBody>
          <a:bodyPr>
            <a:normAutofit fontScale="92500" lnSpcReduction="20000"/>
          </a:bodyPr>
          <a:lstStyle/>
          <a:p>
            <a:pPr marL="0" indent="0">
              <a:buNone/>
            </a:pPr>
            <a:r>
              <a:rPr lang="es-CO" sz="3000" b="1" dirty="0"/>
              <a:t>COMPROBEMOSLO CON EL ESPÍRITU DE PROFECÍA</a:t>
            </a:r>
          </a:p>
          <a:p>
            <a:r>
              <a:rPr lang="es-CO" sz="3500" b="1" dirty="0"/>
              <a:t>(a) </a:t>
            </a:r>
            <a:r>
              <a:rPr lang="es-CO" dirty="0"/>
              <a:t>El Espíritu de profecía subraya estos tres puntos de la siguiente manera:</a:t>
            </a:r>
          </a:p>
          <a:p>
            <a:pPr lvl="1"/>
            <a:r>
              <a:rPr lang="es-CO" dirty="0"/>
              <a:t>“</a:t>
            </a:r>
            <a:r>
              <a:rPr lang="es-CO" i="1" dirty="0"/>
              <a:t>El pueblo remanente de Dios, los que se destacan delante del mundo como reformadores, deben demostrar que la ley de Dios es el fundamento de toda reforma permanente</a:t>
            </a:r>
            <a:r>
              <a:rPr lang="es-CO" dirty="0"/>
              <a:t>…” </a:t>
            </a:r>
            <a:r>
              <a:rPr lang="es-CO" dirty="0">
                <a:solidFill>
                  <a:srgbClr val="FF0000"/>
                </a:solidFill>
              </a:rPr>
              <a:t>-Profetas y Reyes, pág. 501.</a:t>
            </a:r>
          </a:p>
          <a:p>
            <a:r>
              <a:rPr lang="es-CO" sz="3500" b="1" dirty="0"/>
              <a:t>(b) </a:t>
            </a:r>
            <a:r>
              <a:rPr lang="es-CO" dirty="0"/>
              <a:t>En relación al punto de derribar los altares de Dios y aceptar el culto a los ídolos, leemos estas palabras:</a:t>
            </a:r>
          </a:p>
          <a:p>
            <a:pPr lvl="1"/>
            <a:r>
              <a:rPr lang="es-CO" dirty="0"/>
              <a:t>”</a:t>
            </a:r>
            <a:r>
              <a:rPr lang="es-CO" i="1" dirty="0"/>
              <a:t>Muchos están adorando ídolos en lugar del Señor del cielo y de la tierra. Cualquier otra cosa que los hombres amen y confíen antes de amar al Señor y confiar plenamente en Él se convierte en un ídolo y es registrado así en los libros del cielo</a:t>
            </a:r>
            <a:r>
              <a:rPr lang="es-CO" dirty="0"/>
              <a:t>” -</a:t>
            </a:r>
            <a:r>
              <a:rPr lang="es-CO" dirty="0">
                <a:solidFill>
                  <a:srgbClr val="FF0000"/>
                </a:solidFill>
              </a:rPr>
              <a:t>Testimonies, tomo 5, pág. 250.</a:t>
            </a:r>
          </a:p>
        </p:txBody>
      </p:sp>
    </p:spTree>
    <p:extLst>
      <p:ext uri="{BB962C8B-B14F-4D97-AF65-F5344CB8AC3E}">
        <p14:creationId xmlns:p14="http://schemas.microsoft.com/office/powerpoint/2010/main" val="121853886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00"/>
                                        <p:tgtEl>
                                          <p:spTgt spid="3">
                                            <p:txEl>
                                              <p:pRg st="3" end="3"/>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ipe(down)">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4C0718B5-52C6-4DDE-AF78-A28DF685B390}"/>
              </a:ext>
            </a:extLst>
          </p:cNvPr>
          <p:cNvSpPr>
            <a:spLocks noGrp="1"/>
          </p:cNvSpPr>
          <p:nvPr>
            <p:ph idx="1"/>
          </p:nvPr>
        </p:nvSpPr>
        <p:spPr>
          <a:xfrm>
            <a:off x="457200" y="260649"/>
            <a:ext cx="8229600" cy="3384375"/>
          </a:xfrm>
          <a:blipFill>
            <a:blip r:embed="rId2"/>
            <a:tile tx="0" ty="0" sx="100000" sy="100000" flip="none" algn="tl"/>
          </a:blipFill>
        </p:spPr>
        <p:txBody>
          <a:bodyPr>
            <a:normAutofit lnSpcReduction="10000"/>
          </a:bodyPr>
          <a:lstStyle/>
          <a:p>
            <a:r>
              <a:rPr lang="es-CO" sz="3600" b="1" dirty="0"/>
              <a:t>(c) </a:t>
            </a:r>
            <a:r>
              <a:rPr lang="es-CO" dirty="0"/>
              <a:t>En cuanto a la persecución, leemos:</a:t>
            </a:r>
          </a:p>
          <a:p>
            <a:pPr lvl="1"/>
            <a:r>
              <a:rPr lang="es-CO" dirty="0"/>
              <a:t>”</a:t>
            </a:r>
            <a:r>
              <a:rPr lang="es-CO" i="1" dirty="0"/>
              <a:t>Aquellos que diferían en sus opiniones de las doctrinas establecidas han sido encarcelados, torturados y muertos, a instigación de hombres que aseveraban estar obrando bajo la sanción de Cristo. Pero es el espíritu de Satanás y no el de Cristo el que inspira tales actos</a:t>
            </a:r>
            <a:r>
              <a:rPr lang="es-CO" dirty="0"/>
              <a:t>” -</a:t>
            </a:r>
            <a:r>
              <a:rPr lang="es-CO" dirty="0">
                <a:solidFill>
                  <a:srgbClr val="FF0000"/>
                </a:solidFill>
              </a:rPr>
              <a:t>Palabras de Vida del Gran Maestro, pág. 52. </a:t>
            </a:r>
          </a:p>
        </p:txBody>
      </p:sp>
      <p:pic>
        <p:nvPicPr>
          <p:cNvPr id="4" name="Imagen 3">
            <a:extLst>
              <a:ext uri="{FF2B5EF4-FFF2-40B4-BE49-F238E27FC236}">
                <a16:creationId xmlns:a16="http://schemas.microsoft.com/office/drawing/2014/main" id="{608554CE-523A-4112-8740-5E0075D9F13E}"/>
              </a:ext>
            </a:extLst>
          </p:cNvPr>
          <p:cNvPicPr>
            <a:picLocks noChangeAspect="1"/>
          </p:cNvPicPr>
          <p:nvPr/>
        </p:nvPicPr>
        <p:blipFill>
          <a:blip r:embed="rId3"/>
          <a:stretch>
            <a:fillRect/>
          </a:stretch>
        </p:blipFill>
        <p:spPr>
          <a:xfrm>
            <a:off x="199331" y="3645024"/>
            <a:ext cx="3024336" cy="2088232"/>
          </a:xfrm>
          <a:prstGeom prst="rect">
            <a:avLst/>
          </a:prstGeom>
        </p:spPr>
      </p:pic>
      <p:pic>
        <p:nvPicPr>
          <p:cNvPr id="5" name="Imagen 4">
            <a:extLst>
              <a:ext uri="{FF2B5EF4-FFF2-40B4-BE49-F238E27FC236}">
                <a16:creationId xmlns:a16="http://schemas.microsoft.com/office/drawing/2014/main" id="{D8E7DA68-343F-4D2B-A85E-643C8EFD6772}"/>
              </a:ext>
            </a:extLst>
          </p:cNvPr>
          <p:cNvPicPr>
            <a:picLocks noChangeAspect="1"/>
          </p:cNvPicPr>
          <p:nvPr/>
        </p:nvPicPr>
        <p:blipFill>
          <a:blip r:embed="rId4"/>
          <a:stretch>
            <a:fillRect/>
          </a:stretch>
        </p:blipFill>
        <p:spPr>
          <a:xfrm>
            <a:off x="3392306" y="3645024"/>
            <a:ext cx="2764507" cy="2088232"/>
          </a:xfrm>
          <a:prstGeom prst="rect">
            <a:avLst/>
          </a:prstGeom>
        </p:spPr>
      </p:pic>
      <p:pic>
        <p:nvPicPr>
          <p:cNvPr id="7" name="Imagen 6">
            <a:extLst>
              <a:ext uri="{FF2B5EF4-FFF2-40B4-BE49-F238E27FC236}">
                <a16:creationId xmlns:a16="http://schemas.microsoft.com/office/drawing/2014/main" id="{3AB75A33-BE27-4E0C-8F6C-E0B2AF9EA0AE}"/>
              </a:ext>
            </a:extLst>
          </p:cNvPr>
          <p:cNvPicPr>
            <a:picLocks noChangeAspect="1"/>
          </p:cNvPicPr>
          <p:nvPr/>
        </p:nvPicPr>
        <p:blipFill>
          <a:blip r:embed="rId5"/>
          <a:stretch>
            <a:fillRect/>
          </a:stretch>
        </p:blipFill>
        <p:spPr>
          <a:xfrm>
            <a:off x="6314405" y="3717470"/>
            <a:ext cx="2783234" cy="2015786"/>
          </a:xfrm>
          <a:prstGeom prst="rect">
            <a:avLst/>
          </a:prstGeom>
        </p:spPr>
      </p:pic>
      <p:sp>
        <p:nvSpPr>
          <p:cNvPr id="8" name="Rectángulo 7">
            <a:extLst>
              <a:ext uri="{FF2B5EF4-FFF2-40B4-BE49-F238E27FC236}">
                <a16:creationId xmlns:a16="http://schemas.microsoft.com/office/drawing/2014/main" id="{36B2BABF-769C-45CD-80F0-F9F04D7B091A}"/>
              </a:ext>
            </a:extLst>
          </p:cNvPr>
          <p:cNvSpPr/>
          <p:nvPr/>
        </p:nvSpPr>
        <p:spPr>
          <a:xfrm>
            <a:off x="405119" y="5733256"/>
            <a:ext cx="8692520" cy="1200329"/>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algn="ctr"/>
            <a:r>
              <a:rPr lang="es-CO" sz="2000" b="1" dirty="0"/>
              <a:t>  </a:t>
            </a:r>
            <a:r>
              <a:rPr lang="es-CO" sz="2400" b="1" dirty="0"/>
              <a:t>Ver.   Dan.7:25;                     Ap.14:7;                                   Ju.16:2. Todo esto lo hacían aseverando que estaban autorizados por Dios. Mientras que Dios dice que no. (Ver Mat.5:17-19).</a:t>
            </a:r>
            <a:endParaRPr lang="es-CO" sz="2000" b="1" dirty="0"/>
          </a:p>
        </p:txBody>
      </p:sp>
    </p:spTree>
    <p:extLst>
      <p:ext uri="{BB962C8B-B14F-4D97-AF65-F5344CB8AC3E}">
        <p14:creationId xmlns:p14="http://schemas.microsoft.com/office/powerpoint/2010/main" val="3546527531"/>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6ACA253-F4DB-4265-9EAE-CEA26AF66A46}"/>
              </a:ext>
            </a:extLst>
          </p:cNvPr>
          <p:cNvSpPr>
            <a:spLocks noGrp="1"/>
          </p:cNvSpPr>
          <p:nvPr>
            <p:ph type="title"/>
          </p:nvPr>
        </p:nvSpPr>
        <p:spPr/>
        <p:style>
          <a:lnRef idx="0">
            <a:schemeClr val="accent2"/>
          </a:lnRef>
          <a:fillRef idx="3">
            <a:schemeClr val="accent2"/>
          </a:fillRef>
          <a:effectRef idx="3">
            <a:schemeClr val="accent2"/>
          </a:effectRef>
          <a:fontRef idx="minor">
            <a:schemeClr val="lt1"/>
          </a:fontRef>
        </p:style>
        <p:txBody>
          <a:bodyPr>
            <a:noAutofit/>
          </a:bodyPr>
          <a:lstStyle/>
          <a:p>
            <a:r>
              <a:rPr lang="es-CO" sz="3600" dirty="0"/>
              <a:t>LAS REFORMAS HAN SIDO PROFETIZADAS EN LA PALABRA DE DIOS</a:t>
            </a:r>
          </a:p>
        </p:txBody>
      </p:sp>
      <p:sp>
        <p:nvSpPr>
          <p:cNvPr id="3" name="Marcador de contenido 2">
            <a:extLst>
              <a:ext uri="{FF2B5EF4-FFF2-40B4-BE49-F238E27FC236}">
                <a16:creationId xmlns:a16="http://schemas.microsoft.com/office/drawing/2014/main" id="{9B908D19-4F07-4005-84DE-74CF1CA78BA0}"/>
              </a:ext>
            </a:extLst>
          </p:cNvPr>
          <p:cNvSpPr>
            <a:spLocks noGrp="1"/>
          </p:cNvSpPr>
          <p:nvPr>
            <p:ph idx="1"/>
          </p:nvPr>
        </p:nvSpPr>
        <p:spPr>
          <a:xfrm>
            <a:off x="457200" y="1600200"/>
            <a:ext cx="8229600" cy="5141168"/>
          </a:xfrm>
        </p:spPr>
        <p:txBody>
          <a:bodyPr>
            <a:normAutofit/>
          </a:bodyPr>
          <a:lstStyle/>
          <a:p>
            <a:pPr marL="0" indent="0">
              <a:buNone/>
            </a:pPr>
            <a:r>
              <a:rPr lang="es-CO" dirty="0"/>
              <a:t> La palabra profética más segura predijo en el pasado muchas reformas.</a:t>
            </a:r>
          </a:p>
          <a:p>
            <a:pPr marL="800100" lvl="2" indent="0">
              <a:buNone/>
            </a:pPr>
            <a:r>
              <a:rPr lang="es-CO" sz="2800" b="1" dirty="0"/>
              <a:t>1). </a:t>
            </a:r>
            <a:r>
              <a:rPr lang="es-CO" dirty="0"/>
              <a:t>Acerca de Cristo, el gran reformador de todos los tiempos, se predijo: “… </a:t>
            </a:r>
            <a:r>
              <a:rPr lang="es-CO" b="1" i="1" dirty="0"/>
              <a:t>se complació por amor de su justicia en magnificar la ley y engrandecerla</a:t>
            </a:r>
            <a:r>
              <a:rPr lang="es-CO" dirty="0"/>
              <a:t>“ </a:t>
            </a:r>
            <a:r>
              <a:rPr lang="es-CO" dirty="0">
                <a:solidFill>
                  <a:srgbClr val="FF0000"/>
                </a:solidFill>
              </a:rPr>
              <a:t>Isa. 42:21.</a:t>
            </a:r>
          </a:p>
          <a:p>
            <a:pPr marL="857250" lvl="2" indent="0">
              <a:buNone/>
            </a:pPr>
            <a:r>
              <a:rPr lang="es-CO" sz="2800" b="1" dirty="0"/>
              <a:t>2). </a:t>
            </a:r>
            <a:r>
              <a:rPr lang="es-CO" dirty="0"/>
              <a:t>Acerca de Juan el Bautista fue dicho: “</a:t>
            </a:r>
            <a:r>
              <a:rPr lang="es-CO" b="1" i="1" dirty="0"/>
              <a:t>He aquí, yo os envió el profeta Elías..</a:t>
            </a:r>
            <a:r>
              <a:rPr lang="es-CO" dirty="0"/>
              <a:t>“ Ver </a:t>
            </a:r>
            <a:r>
              <a:rPr lang="es-CO" dirty="0">
                <a:solidFill>
                  <a:srgbClr val="FF0000"/>
                </a:solidFill>
              </a:rPr>
              <a:t>Mal. 4:5,6; Mat 17. </a:t>
            </a:r>
          </a:p>
          <a:p>
            <a:pPr marL="857250" lvl="2" indent="0">
              <a:buNone/>
            </a:pPr>
            <a:r>
              <a:rPr lang="es-CO" i="1" dirty="0"/>
              <a:t>“Los que deben preparar el camino para la segunda venida de Cristo también están representados por el fiel Elías, así como Juan vino en el espíritu de Elías a fin de preparar el camino para la primera venida de Cristo”. </a:t>
            </a:r>
            <a:r>
              <a:rPr lang="es-CO" dirty="0">
                <a:solidFill>
                  <a:srgbClr val="FF0000"/>
                </a:solidFill>
              </a:rPr>
              <a:t>(Nota: T3, 62.*) </a:t>
            </a:r>
          </a:p>
        </p:txBody>
      </p:sp>
    </p:spTree>
    <p:extLst>
      <p:ext uri="{BB962C8B-B14F-4D97-AF65-F5344CB8AC3E}">
        <p14:creationId xmlns:p14="http://schemas.microsoft.com/office/powerpoint/2010/main" val="237938130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barn(inVertical)">
                                      <p:cBhvr>
                                        <p:cTn id="10" dur="500"/>
                                        <p:tgtEl>
                                          <p:spTgt spid="3">
                                            <p:txEl>
                                              <p:pRg st="2" end="2"/>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barn(inVertical)">
                                      <p:cBhvr>
                                        <p:cTn id="13"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C99624A1-90AA-4CD7-BF4B-4AD753004007}"/>
              </a:ext>
            </a:extLst>
          </p:cNvPr>
          <p:cNvSpPr>
            <a:spLocks noGrp="1"/>
          </p:cNvSpPr>
          <p:nvPr>
            <p:ph idx="1"/>
          </p:nvPr>
        </p:nvSpPr>
        <p:spPr>
          <a:xfrm>
            <a:off x="457200" y="404664"/>
            <a:ext cx="8229600" cy="6120680"/>
          </a:xfrm>
          <a:blipFill>
            <a:blip r:embed="rId2"/>
            <a:tile tx="0" ty="0" sx="100000" sy="100000" flip="none" algn="tl"/>
          </a:blipFill>
        </p:spPr>
        <p:txBody>
          <a:bodyPr>
            <a:normAutofit fontScale="92500" lnSpcReduction="20000"/>
          </a:bodyPr>
          <a:lstStyle/>
          <a:p>
            <a:pPr marL="457200" lvl="1" indent="0">
              <a:buNone/>
            </a:pPr>
            <a:r>
              <a:rPr lang="es-CO" dirty="0"/>
              <a:t>La obra de Juan el Bautista, y la de aquellos que en los últimos días saldrán con el espíritu y el poder de Elías para despertar a la gente de su apatía, en muchos sentidos es la misma. Su obra es la clase de obra que debe hacerse en este tiempo. Cristo vendrá por segunda vez a juzgar al mundo con justicia. </a:t>
            </a:r>
            <a:r>
              <a:rPr lang="es-CO" dirty="0">
                <a:solidFill>
                  <a:srgbClr val="FF0000"/>
                </a:solidFill>
              </a:rPr>
              <a:t>(Nota: SW, 21-3-1905.*) </a:t>
            </a:r>
          </a:p>
          <a:p>
            <a:pPr marL="0" indent="0">
              <a:buNone/>
            </a:pPr>
            <a:r>
              <a:rPr lang="es-CO" dirty="0"/>
              <a:t>Nota: El último Elías está representado por el Remanente de Ap.12:17 y 14:12. que son llamados “santos”, porque en medio de la tribulación, Guardan los mandamientos de Dios y tienen la fe de Jesús.  </a:t>
            </a:r>
          </a:p>
          <a:p>
            <a:endParaRPr lang="es-CO" dirty="0"/>
          </a:p>
          <a:p>
            <a:r>
              <a:rPr lang="es-CO" sz="3500" b="1" dirty="0"/>
              <a:t>3). </a:t>
            </a:r>
            <a:r>
              <a:rPr lang="es-CO" dirty="0"/>
              <a:t>Y la reforma protestante del siglo XVI fue predicha en </a:t>
            </a:r>
            <a:r>
              <a:rPr lang="es-CO" dirty="0">
                <a:solidFill>
                  <a:srgbClr val="FF0000"/>
                </a:solidFill>
              </a:rPr>
              <a:t>Daniel 11:34</a:t>
            </a:r>
            <a:r>
              <a:rPr lang="es-CO" dirty="0"/>
              <a:t>: “Y en su caída serán ayudados de pequeño socorro…”</a:t>
            </a:r>
          </a:p>
          <a:p>
            <a:endParaRPr lang="es-CO" dirty="0"/>
          </a:p>
        </p:txBody>
      </p:sp>
    </p:spTree>
    <p:extLst>
      <p:ext uri="{BB962C8B-B14F-4D97-AF65-F5344CB8AC3E}">
        <p14:creationId xmlns:p14="http://schemas.microsoft.com/office/powerpoint/2010/main" val="124960199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04B4E8F4-FC44-4F59-8214-CAB9F2209D13}"/>
              </a:ext>
            </a:extLst>
          </p:cNvPr>
          <p:cNvSpPr>
            <a:spLocks noGrp="1"/>
          </p:cNvSpPr>
          <p:nvPr>
            <p:ph idx="1"/>
          </p:nvPr>
        </p:nvSpPr>
        <p:spPr>
          <a:xfrm>
            <a:off x="457200" y="260649"/>
            <a:ext cx="8229600" cy="2880320"/>
          </a:xfrm>
        </p:spPr>
        <p:txBody>
          <a:bodyPr>
            <a:normAutofit lnSpcReduction="10000"/>
          </a:bodyPr>
          <a:lstStyle/>
          <a:p>
            <a:pPr marL="0" indent="0">
              <a:buNone/>
            </a:pPr>
            <a:r>
              <a:rPr lang="es-CO" sz="3300" dirty="0"/>
              <a:t>El movimiento adventista</a:t>
            </a:r>
            <a:r>
              <a:rPr lang="es-CO" sz="3300" b="1" dirty="0"/>
              <a:t>, “</a:t>
            </a:r>
            <a:r>
              <a:rPr lang="es-CO" sz="3300" b="1" i="1" dirty="0"/>
              <a:t>Los que deben preparar el camino para la segunda venida de Cristo</a:t>
            </a:r>
            <a:r>
              <a:rPr lang="es-CO" sz="3300" b="1" dirty="0"/>
              <a:t>” </a:t>
            </a:r>
            <a:r>
              <a:rPr lang="es-CO" sz="3300" dirty="0"/>
              <a:t>lleva esta credencial divina:</a:t>
            </a:r>
          </a:p>
          <a:p>
            <a:pPr lvl="1"/>
            <a:r>
              <a:rPr lang="es-CO" dirty="0"/>
              <a:t>“</a:t>
            </a:r>
            <a:r>
              <a:rPr lang="es-CO" i="1" dirty="0"/>
              <a:t>Y los tuyos edificarán las ruinas antiguas; … y serás llamado reparador de portillos, restaurador de calzadas para habitar</a:t>
            </a:r>
            <a:r>
              <a:rPr lang="es-CO" dirty="0"/>
              <a:t>“ </a:t>
            </a:r>
            <a:r>
              <a:rPr lang="es-CO" dirty="0">
                <a:solidFill>
                  <a:srgbClr val="FF0000"/>
                </a:solidFill>
              </a:rPr>
              <a:t>Isa. 58:12</a:t>
            </a:r>
            <a:r>
              <a:rPr lang="es-CO" dirty="0"/>
              <a:t>. </a:t>
            </a:r>
          </a:p>
          <a:p>
            <a:endParaRPr lang="es-CO" dirty="0"/>
          </a:p>
        </p:txBody>
      </p:sp>
      <p:sp>
        <p:nvSpPr>
          <p:cNvPr id="4" name="Rectángulo 3">
            <a:extLst>
              <a:ext uri="{FF2B5EF4-FFF2-40B4-BE49-F238E27FC236}">
                <a16:creationId xmlns:a16="http://schemas.microsoft.com/office/drawing/2014/main" id="{9C80B869-7EE7-43B0-A702-677F910DE21A}"/>
              </a:ext>
            </a:extLst>
          </p:cNvPr>
          <p:cNvSpPr/>
          <p:nvPr/>
        </p:nvSpPr>
        <p:spPr>
          <a:xfrm>
            <a:off x="534380" y="5590822"/>
            <a:ext cx="8075240" cy="1200329"/>
          </a:xfrm>
          <a:prstGeom prst="rect">
            <a:avLst/>
          </a:prstGeom>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wrap="square">
            <a:spAutoFit/>
          </a:bodyPr>
          <a:lstStyle/>
          <a:p>
            <a:pPr algn="ctr"/>
            <a:r>
              <a:rPr lang="es-CO" sz="2400" b="1" dirty="0"/>
              <a:t>Los portillos a reparar son los mandamientos de Dios. Por lo tanto, debemos concluir que esta es una verdadera reforma: Un gran reto para el remanente</a:t>
            </a:r>
          </a:p>
        </p:txBody>
      </p:sp>
      <p:pic>
        <p:nvPicPr>
          <p:cNvPr id="5" name="Imagen 4">
            <a:extLst>
              <a:ext uri="{FF2B5EF4-FFF2-40B4-BE49-F238E27FC236}">
                <a16:creationId xmlns:a16="http://schemas.microsoft.com/office/drawing/2014/main" id="{1A9675F2-49BF-46FB-A1E7-9927D3D1A0DE}"/>
              </a:ext>
            </a:extLst>
          </p:cNvPr>
          <p:cNvPicPr>
            <a:picLocks noChangeAspect="1"/>
          </p:cNvPicPr>
          <p:nvPr/>
        </p:nvPicPr>
        <p:blipFill>
          <a:blip r:embed="rId2"/>
          <a:stretch>
            <a:fillRect/>
          </a:stretch>
        </p:blipFill>
        <p:spPr>
          <a:xfrm>
            <a:off x="323528" y="3140968"/>
            <a:ext cx="3023878" cy="2085013"/>
          </a:xfrm>
          <a:prstGeom prst="rect">
            <a:avLst/>
          </a:prstGeom>
        </p:spPr>
      </p:pic>
      <p:pic>
        <p:nvPicPr>
          <p:cNvPr id="6" name="Imagen 5">
            <a:extLst>
              <a:ext uri="{FF2B5EF4-FFF2-40B4-BE49-F238E27FC236}">
                <a16:creationId xmlns:a16="http://schemas.microsoft.com/office/drawing/2014/main" id="{1417B90A-BCBB-4D3B-96A2-53A9B14AFEC9}"/>
              </a:ext>
            </a:extLst>
          </p:cNvPr>
          <p:cNvPicPr>
            <a:picLocks noChangeAspect="1"/>
          </p:cNvPicPr>
          <p:nvPr/>
        </p:nvPicPr>
        <p:blipFill>
          <a:blip r:embed="rId3"/>
          <a:stretch>
            <a:fillRect/>
          </a:stretch>
        </p:blipFill>
        <p:spPr>
          <a:xfrm>
            <a:off x="6554237" y="3126001"/>
            <a:ext cx="2197440" cy="2085013"/>
          </a:xfrm>
          <a:prstGeom prst="rect">
            <a:avLst/>
          </a:prstGeom>
        </p:spPr>
      </p:pic>
      <p:pic>
        <p:nvPicPr>
          <p:cNvPr id="7" name="Imagen 6">
            <a:extLst>
              <a:ext uri="{FF2B5EF4-FFF2-40B4-BE49-F238E27FC236}">
                <a16:creationId xmlns:a16="http://schemas.microsoft.com/office/drawing/2014/main" id="{2D236B06-BAD9-4168-ABFF-EA14A7A4FF6E}"/>
              </a:ext>
            </a:extLst>
          </p:cNvPr>
          <p:cNvPicPr>
            <a:picLocks noChangeAspect="1"/>
          </p:cNvPicPr>
          <p:nvPr/>
        </p:nvPicPr>
        <p:blipFill>
          <a:blip r:embed="rId4"/>
          <a:stretch>
            <a:fillRect/>
          </a:stretch>
        </p:blipFill>
        <p:spPr>
          <a:xfrm>
            <a:off x="3748087" y="3140968"/>
            <a:ext cx="2408089" cy="2085013"/>
          </a:xfrm>
          <a:prstGeom prst="rect">
            <a:avLst/>
          </a:prstGeom>
        </p:spPr>
      </p:pic>
      <p:sp>
        <p:nvSpPr>
          <p:cNvPr id="8" name="Rectángulo 7">
            <a:extLst>
              <a:ext uri="{FF2B5EF4-FFF2-40B4-BE49-F238E27FC236}">
                <a16:creationId xmlns:a16="http://schemas.microsoft.com/office/drawing/2014/main" id="{FF0379B5-C9F1-4180-A0F2-8A8358106237}"/>
              </a:ext>
            </a:extLst>
          </p:cNvPr>
          <p:cNvSpPr/>
          <p:nvPr/>
        </p:nvSpPr>
        <p:spPr>
          <a:xfrm rot="19880611">
            <a:off x="4176250" y="3476011"/>
            <a:ext cx="1551762" cy="1384995"/>
          </a:xfrm>
          <a:prstGeom prst="rect">
            <a:avLst/>
          </a:prstGeom>
        </p:spPr>
        <p:txBody>
          <a:bodyPr wrap="square">
            <a:spAutoFit/>
          </a:bodyPr>
          <a:lstStyle/>
          <a:p>
            <a:pPr algn="ctr"/>
            <a:r>
              <a:rPr lang="es-CO" sz="2800" b="1" dirty="0">
                <a:solidFill>
                  <a:srgbClr val="FF0000"/>
                </a:solidFill>
              </a:rPr>
              <a:t>Domingo día del Señor</a:t>
            </a:r>
          </a:p>
        </p:txBody>
      </p:sp>
    </p:spTree>
    <p:extLst>
      <p:ext uri="{BB962C8B-B14F-4D97-AF65-F5344CB8AC3E}">
        <p14:creationId xmlns:p14="http://schemas.microsoft.com/office/powerpoint/2010/main" val="35723400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28763D2B-EC36-46AB-8AF7-A03B65E460B7}"/>
              </a:ext>
            </a:extLst>
          </p:cNvPr>
          <p:cNvSpPr>
            <a:spLocks noGrp="1"/>
          </p:cNvSpPr>
          <p:nvPr>
            <p:ph idx="1"/>
          </p:nvPr>
        </p:nvSpPr>
        <p:spPr>
          <a:xfrm>
            <a:off x="457200" y="332656"/>
            <a:ext cx="8229600" cy="2232249"/>
          </a:xfrm>
        </p:spPr>
        <p:style>
          <a:lnRef idx="2">
            <a:schemeClr val="dk1"/>
          </a:lnRef>
          <a:fillRef idx="1">
            <a:schemeClr val="lt1"/>
          </a:fillRef>
          <a:effectRef idx="0">
            <a:schemeClr val="dk1"/>
          </a:effectRef>
          <a:fontRef idx="minor">
            <a:schemeClr val="dk1"/>
          </a:fontRef>
        </p:style>
        <p:txBody>
          <a:bodyPr>
            <a:normAutofit fontScale="85000" lnSpcReduction="20000"/>
          </a:bodyPr>
          <a:lstStyle/>
          <a:p>
            <a:pPr marL="0" indent="0" algn="ctr">
              <a:buNone/>
            </a:pPr>
            <a:r>
              <a:rPr lang="es-CO" dirty="0"/>
              <a:t>La reforma que aplicó el profeta Elías, llevaba la autorización divina. Del mismo modo, el llamado a una reforma que se hace hoy, ésta profetizada por la Palabra de Dios y por los Testimonios del Espíritu de Profecía, Ambos inspirados por Dios.</a:t>
            </a:r>
          </a:p>
          <a:p>
            <a:pPr marL="0" indent="0" algn="ctr">
              <a:buNone/>
            </a:pPr>
            <a:r>
              <a:rPr lang="es-CO" dirty="0"/>
              <a:t>Ver </a:t>
            </a:r>
            <a:r>
              <a:rPr lang="es-CO" dirty="0">
                <a:solidFill>
                  <a:srgbClr val="FF0000"/>
                </a:solidFill>
              </a:rPr>
              <a:t>(2 Tim.3:16; CS 13.1). </a:t>
            </a:r>
          </a:p>
        </p:txBody>
      </p:sp>
      <p:sp>
        <p:nvSpPr>
          <p:cNvPr id="4" name="Rectángulo 3">
            <a:extLst>
              <a:ext uri="{FF2B5EF4-FFF2-40B4-BE49-F238E27FC236}">
                <a16:creationId xmlns:a16="http://schemas.microsoft.com/office/drawing/2014/main" id="{64B6E593-A12C-44DF-952E-15BA1166D556}"/>
              </a:ext>
            </a:extLst>
          </p:cNvPr>
          <p:cNvSpPr/>
          <p:nvPr/>
        </p:nvSpPr>
        <p:spPr>
          <a:xfrm>
            <a:off x="0" y="5479659"/>
            <a:ext cx="9036496" cy="1323439"/>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ctr"/>
            <a:r>
              <a:rPr lang="es-CO" sz="2000" dirty="0"/>
              <a:t>Tengamos este importante hecho en mente a medida que avanzamos en nuestro estudio.</a:t>
            </a:r>
          </a:p>
          <a:p>
            <a:pPr algn="ctr"/>
            <a:r>
              <a:rPr lang="es-CO" sz="2000" dirty="0"/>
              <a:t>Si un mensajero no nos lleva a reformar nuestro estilo de vida, no es un mensajero que proviene de Dios.</a:t>
            </a:r>
          </a:p>
        </p:txBody>
      </p:sp>
      <p:pic>
        <p:nvPicPr>
          <p:cNvPr id="5" name="Imagen 4">
            <a:extLst>
              <a:ext uri="{FF2B5EF4-FFF2-40B4-BE49-F238E27FC236}">
                <a16:creationId xmlns:a16="http://schemas.microsoft.com/office/drawing/2014/main" id="{7219B812-96E1-4085-AF1B-0EC6B2F4B64E}"/>
              </a:ext>
            </a:extLst>
          </p:cNvPr>
          <p:cNvPicPr>
            <a:picLocks noChangeAspect="1"/>
          </p:cNvPicPr>
          <p:nvPr/>
        </p:nvPicPr>
        <p:blipFill>
          <a:blip r:embed="rId2"/>
          <a:stretch>
            <a:fillRect/>
          </a:stretch>
        </p:blipFill>
        <p:spPr>
          <a:xfrm>
            <a:off x="457200" y="2698797"/>
            <a:ext cx="3970784" cy="2646970"/>
          </a:xfrm>
          <a:prstGeom prst="rect">
            <a:avLst/>
          </a:prstGeom>
        </p:spPr>
      </p:pic>
      <p:pic>
        <p:nvPicPr>
          <p:cNvPr id="6" name="Imagen 5">
            <a:extLst>
              <a:ext uri="{FF2B5EF4-FFF2-40B4-BE49-F238E27FC236}">
                <a16:creationId xmlns:a16="http://schemas.microsoft.com/office/drawing/2014/main" id="{ED97AA1A-BDCF-409D-A9D9-396930D4B6C2}"/>
              </a:ext>
            </a:extLst>
          </p:cNvPr>
          <p:cNvPicPr>
            <a:picLocks noChangeAspect="1"/>
          </p:cNvPicPr>
          <p:nvPr/>
        </p:nvPicPr>
        <p:blipFill>
          <a:blip r:embed="rId3"/>
          <a:stretch>
            <a:fillRect/>
          </a:stretch>
        </p:blipFill>
        <p:spPr>
          <a:xfrm>
            <a:off x="4990990" y="2698797"/>
            <a:ext cx="3682752" cy="2646970"/>
          </a:xfrm>
          <a:prstGeom prst="rect">
            <a:avLst/>
          </a:prstGeom>
        </p:spPr>
      </p:pic>
    </p:spTree>
    <p:extLst>
      <p:ext uri="{BB962C8B-B14F-4D97-AF65-F5344CB8AC3E}">
        <p14:creationId xmlns:p14="http://schemas.microsoft.com/office/powerpoint/2010/main" val="2129340148"/>
      </p:ext>
    </p:extLst>
  </p:cSld>
  <p:clrMapOvr>
    <a:masterClrMapping/>
  </p:clrMapOvr>
  <mc:AlternateContent xmlns:mc="http://schemas.openxmlformats.org/markup-compatibility/2006">
    <mc:Choice xmlns:p14="http://schemas.microsoft.com/office/powerpoint/2010/main" Requires="p14">
      <p:transition spd="slow" p14:dur="1250">
        <p14:flip dir="r"/>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FD39CEE-A9BC-47CB-BE96-33E7E2462FF7}"/>
              </a:ext>
            </a:extLst>
          </p:cNvPr>
          <p:cNvSpPr>
            <a:spLocks noGrp="1"/>
          </p:cNvSpPr>
          <p:nvPr>
            <p:ph type="title"/>
          </p:nvPr>
        </p:nvSpPr>
        <p:spPr>
          <a:xfrm>
            <a:off x="457200" y="274638"/>
            <a:ext cx="8229600" cy="994122"/>
          </a:xfrm>
        </p:spPr>
        <p:txBody>
          <a:bodyPr>
            <a:normAutofit/>
          </a:bodyPr>
          <a:lstStyle/>
          <a:p>
            <a:r>
              <a:rPr lang="es-CO" sz="4800" b="1" i="1" dirty="0"/>
              <a:t>Conclusión</a:t>
            </a:r>
          </a:p>
        </p:txBody>
      </p:sp>
      <p:sp>
        <p:nvSpPr>
          <p:cNvPr id="3" name="Marcador de contenido 2">
            <a:extLst>
              <a:ext uri="{FF2B5EF4-FFF2-40B4-BE49-F238E27FC236}">
                <a16:creationId xmlns:a16="http://schemas.microsoft.com/office/drawing/2014/main" id="{29DCBA48-BBAB-4652-89B7-B9B6F640F685}"/>
              </a:ext>
            </a:extLst>
          </p:cNvPr>
          <p:cNvSpPr>
            <a:spLocks noGrp="1"/>
          </p:cNvSpPr>
          <p:nvPr>
            <p:ph idx="1"/>
          </p:nvPr>
        </p:nvSpPr>
        <p:spPr>
          <a:xfrm>
            <a:off x="457200" y="1600200"/>
            <a:ext cx="8229600" cy="4997152"/>
          </a:xfrm>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normAutofit fontScale="85000" lnSpcReduction="20000"/>
          </a:bodyPr>
          <a:lstStyle/>
          <a:p>
            <a:pPr marL="0" indent="0" algn="ctr">
              <a:buNone/>
            </a:pPr>
            <a:r>
              <a:rPr lang="es-CO" b="1" i="1" dirty="0"/>
              <a:t>REQUISITOS DE LOS VERDADEROS ADVENTISTAS</a:t>
            </a:r>
          </a:p>
          <a:p>
            <a:pPr marL="0" indent="0" algn="ctr">
              <a:buNone/>
            </a:pPr>
            <a:r>
              <a:rPr lang="es-CO" sz="3900" b="1" i="1" dirty="0"/>
              <a:t>1). </a:t>
            </a:r>
            <a:r>
              <a:rPr lang="es-CO" dirty="0"/>
              <a:t>“… Los días de la purificación de la iglesia se están acercando con rapidez. Dios tendrá un pueblo puro y leal“ </a:t>
            </a:r>
          </a:p>
          <a:p>
            <a:pPr marL="0" indent="0" algn="ctr">
              <a:buNone/>
            </a:pPr>
            <a:r>
              <a:rPr lang="es-CO" dirty="0">
                <a:solidFill>
                  <a:srgbClr val="FF0000"/>
                </a:solidFill>
              </a:rPr>
              <a:t>Testimonies, tomo 5, pág. 80.</a:t>
            </a:r>
          </a:p>
          <a:p>
            <a:pPr marL="0" indent="0">
              <a:buNone/>
            </a:pPr>
            <a:endParaRPr lang="es-CO" dirty="0"/>
          </a:p>
          <a:p>
            <a:pPr marL="0" indent="0" algn="ctr">
              <a:buNone/>
            </a:pPr>
            <a:r>
              <a:rPr lang="es-CO" sz="3800" b="1" i="1" dirty="0"/>
              <a:t>2). </a:t>
            </a:r>
            <a:r>
              <a:rPr lang="es-CO" dirty="0"/>
              <a:t>“Aun un solo mal rasgo de carácter, un solo deseo pecaminoso acariciado, neutralizará finalmente todo el poder del evangelio… Solamente los que prefieren morir antes que llevar a cabo un acto malo serán hallados fieles“ </a:t>
            </a:r>
          </a:p>
          <a:p>
            <a:pPr marL="0" indent="0" algn="ctr">
              <a:buNone/>
            </a:pPr>
            <a:r>
              <a:rPr lang="es-CO" dirty="0">
                <a:solidFill>
                  <a:srgbClr val="FF0000"/>
                </a:solidFill>
              </a:rPr>
              <a:t>Testimonies, tomo 5, pág. 53.</a:t>
            </a:r>
          </a:p>
          <a:p>
            <a:pPr marL="0" indent="0" algn="ctr">
              <a:buNone/>
            </a:pPr>
            <a:endParaRPr lang="es-CO" dirty="0"/>
          </a:p>
          <a:p>
            <a:endParaRPr lang="es-CO" dirty="0"/>
          </a:p>
        </p:txBody>
      </p:sp>
    </p:spTree>
    <p:extLst>
      <p:ext uri="{BB962C8B-B14F-4D97-AF65-F5344CB8AC3E}">
        <p14:creationId xmlns:p14="http://schemas.microsoft.com/office/powerpoint/2010/main" val="46964349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barn(inVertical)">
                                      <p:cBhvr>
                                        <p:cTn id="7" dur="500"/>
                                        <p:tgtEl>
                                          <p:spTgt spid="3">
                                            <p:txEl>
                                              <p:pRg st="4" end="4"/>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barn(inVertical)">
                                      <p:cBhvr>
                                        <p:cTn id="1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1A7C8E8F-A642-4703-8BBD-2142D5CC301D}"/>
              </a:ext>
            </a:extLst>
          </p:cNvPr>
          <p:cNvSpPr>
            <a:spLocks noGrp="1"/>
          </p:cNvSpPr>
          <p:nvPr>
            <p:ph idx="1"/>
          </p:nvPr>
        </p:nvSpPr>
        <p:spPr>
          <a:xfrm>
            <a:off x="457200" y="404664"/>
            <a:ext cx="8229600" cy="6120680"/>
          </a:xfrm>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normAutofit fontScale="77500" lnSpcReduction="20000"/>
          </a:bodyPr>
          <a:lstStyle/>
          <a:p>
            <a:pPr marL="0" indent="0" algn="ctr">
              <a:buNone/>
            </a:pPr>
            <a:r>
              <a:rPr lang="es-CO" sz="3800" b="1" i="1" dirty="0"/>
              <a:t>3). </a:t>
            </a:r>
            <a:r>
              <a:rPr lang="es-CO" dirty="0"/>
              <a:t>“Toda alma ha de ser probada. Todo defecto del carácter, a menos que sea vencido por la ayuda del Espíritu de Dios, llegará a ser un seguro medio de destrucción“ </a:t>
            </a:r>
          </a:p>
          <a:p>
            <a:pPr marL="0" indent="0" algn="ctr">
              <a:buNone/>
            </a:pPr>
            <a:r>
              <a:rPr lang="es-CO" dirty="0">
                <a:solidFill>
                  <a:srgbClr val="FF0000"/>
                </a:solidFill>
              </a:rPr>
              <a:t>Joyas de los Testimonios, tomo 2, pág. 217.</a:t>
            </a:r>
          </a:p>
          <a:p>
            <a:pPr marL="0" indent="0">
              <a:buNone/>
            </a:pPr>
            <a:endParaRPr lang="es-CO" sz="3800" b="1" i="1" dirty="0"/>
          </a:p>
          <a:p>
            <a:pPr marL="0" indent="0" algn="ctr">
              <a:buNone/>
            </a:pPr>
            <a:r>
              <a:rPr lang="es-CO" sz="3800" b="1" i="1" dirty="0"/>
              <a:t>4). </a:t>
            </a:r>
            <a:r>
              <a:rPr lang="es-CO" dirty="0"/>
              <a:t>“Si nos desviamos una sola pulgada del deber, estamos en peligro de seguir una conducta de pecado que terminará en la perdición“ </a:t>
            </a:r>
          </a:p>
          <a:p>
            <a:pPr marL="0" indent="0" algn="ctr">
              <a:buNone/>
            </a:pPr>
            <a:r>
              <a:rPr lang="es-CO" dirty="0">
                <a:solidFill>
                  <a:srgbClr val="FF0000"/>
                </a:solidFill>
              </a:rPr>
              <a:t>Joyas de los Testimonios, </a:t>
            </a:r>
            <a:r>
              <a:rPr lang="es-CO" sz="3300" dirty="0">
                <a:solidFill>
                  <a:srgbClr val="FF0000"/>
                </a:solidFill>
              </a:rPr>
              <a:t>tomo 2, pág. 212.</a:t>
            </a:r>
          </a:p>
          <a:p>
            <a:pPr marL="0" indent="0">
              <a:buNone/>
            </a:pPr>
            <a:endParaRPr lang="es-CO" sz="3800" b="1" i="1" dirty="0"/>
          </a:p>
          <a:p>
            <a:pPr marL="0" indent="0" algn="ctr">
              <a:buNone/>
            </a:pPr>
            <a:r>
              <a:rPr lang="es-CO" sz="3800" b="1" i="1" dirty="0"/>
              <a:t>5). </a:t>
            </a:r>
            <a:r>
              <a:rPr lang="es-CO" dirty="0"/>
              <a:t>“Vi que nadie podrá participar del ‘refrigerio’ a menos que haya vencido todas las tentaciones y triunfado del orgullo, el egoísmo, el amor al mundo y toda palabra y obra malas . Recuerden todos que Dios es santo y que únicamente seres santos podrán morar alguna vez en su presencia.” </a:t>
            </a:r>
            <a:r>
              <a:rPr lang="es-CO" dirty="0">
                <a:solidFill>
                  <a:srgbClr val="FF0000"/>
                </a:solidFill>
              </a:rPr>
              <a:t>Primeros Escritos, pág. 71.</a:t>
            </a:r>
          </a:p>
          <a:p>
            <a:endParaRPr lang="es-CO" dirty="0"/>
          </a:p>
        </p:txBody>
      </p:sp>
    </p:spTree>
    <p:extLst>
      <p:ext uri="{BB962C8B-B14F-4D97-AF65-F5344CB8AC3E}">
        <p14:creationId xmlns:p14="http://schemas.microsoft.com/office/powerpoint/2010/main" val="336307997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00"/>
                                        <p:tgtEl>
                                          <p:spTgt spid="3">
                                            <p:txEl>
                                              <p:pRg st="3" end="3"/>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ipe(down)">
                                      <p:cBhvr>
                                        <p:cTn id="10" dur="500"/>
                                        <p:tgtEl>
                                          <p:spTgt spid="3">
                                            <p:txEl>
                                              <p:pRg st="4" end="4"/>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wipe(down)">
                                      <p:cBhvr>
                                        <p:cTn id="13"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B1DD55BE-94EC-4FC9-A798-5954C630B7D0}"/>
              </a:ext>
            </a:extLst>
          </p:cNvPr>
          <p:cNvSpPr>
            <a:spLocks noGrp="1"/>
          </p:cNvSpPr>
          <p:nvPr>
            <p:ph idx="1"/>
          </p:nvPr>
        </p:nvSpPr>
        <p:spPr>
          <a:xfrm>
            <a:off x="457200" y="332656"/>
            <a:ext cx="8229600" cy="6336704"/>
          </a:xfrm>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normAutofit fontScale="70000" lnSpcReduction="20000"/>
          </a:bodyPr>
          <a:lstStyle/>
          <a:p>
            <a:pPr marL="0" indent="0" algn="ctr">
              <a:buNone/>
            </a:pPr>
            <a:r>
              <a:rPr lang="es-CO" sz="4100" b="1" dirty="0"/>
              <a:t>6). </a:t>
            </a:r>
            <a:r>
              <a:rPr lang="es-CO" dirty="0"/>
              <a:t>“El ideal de Dios para sus hijos es más elevado de lo que puede alcanzar el más sublime pensamiento humano. ‘Sed, pues, vosotros perfectos, como vuestro Padre que está en los cielos es perfecto.’ ” </a:t>
            </a:r>
          </a:p>
          <a:p>
            <a:pPr marL="0" indent="0" algn="ctr">
              <a:buNone/>
            </a:pPr>
            <a:r>
              <a:rPr lang="es-CO" dirty="0">
                <a:solidFill>
                  <a:srgbClr val="FF0000"/>
                </a:solidFill>
              </a:rPr>
              <a:t>Deseado de Todas las Gentes, pág. 277.</a:t>
            </a:r>
          </a:p>
          <a:p>
            <a:pPr marL="0" indent="0" algn="ctr">
              <a:buNone/>
            </a:pPr>
            <a:endParaRPr lang="es-CO" sz="4100" b="1" dirty="0"/>
          </a:p>
          <a:p>
            <a:pPr marL="0" indent="0" algn="ctr">
              <a:buNone/>
            </a:pPr>
            <a:r>
              <a:rPr lang="es-CO" sz="4100" b="1" dirty="0"/>
              <a:t>7). </a:t>
            </a:r>
            <a:r>
              <a:rPr lang="es-CO" dirty="0"/>
              <a:t>“Los que resisten en cada punto, que soportan cada prueba y vencen, a cualquier precio que sea, han escuchado el consejo del Testigo fiel y recibirán la lluvia tardía y estarán preparados para la traslación“ </a:t>
            </a:r>
          </a:p>
          <a:p>
            <a:pPr marL="0" indent="0" algn="ctr">
              <a:buNone/>
            </a:pPr>
            <a:r>
              <a:rPr lang="es-CO" sz="3600" dirty="0">
                <a:solidFill>
                  <a:srgbClr val="FF0000"/>
                </a:solidFill>
              </a:rPr>
              <a:t>Joyas de los Testimonios, tomo 1, pág. 66.</a:t>
            </a:r>
          </a:p>
          <a:p>
            <a:pPr marL="0" indent="0" algn="ctr">
              <a:buNone/>
            </a:pPr>
            <a:endParaRPr lang="es-CO" sz="4000" b="1" dirty="0"/>
          </a:p>
          <a:p>
            <a:pPr marL="0" indent="0" algn="ctr">
              <a:buNone/>
            </a:pPr>
            <a:r>
              <a:rPr lang="es-CO" sz="4000" b="1" dirty="0"/>
              <a:t>8). </a:t>
            </a:r>
            <a:r>
              <a:rPr lang="es-CO" dirty="0"/>
              <a:t>“¡Oh, cuántos se lisonjean de que tienen bondad y justicia, cuando la verdadera luz de Dios revela que durante toda su vida han vivido solamente para agradarse a sí mismos! Toda su conducta es aborrecida de Dios… ¡Cuán tristes y temibles son los errores que muchos cometen! Edifican sobre la arena, pero se lisonjean de estar asentados sobre la roca eterna.” </a:t>
            </a:r>
          </a:p>
          <a:p>
            <a:pPr marL="0" indent="0" algn="ctr">
              <a:buNone/>
            </a:pPr>
            <a:r>
              <a:rPr lang="es-CO" dirty="0">
                <a:solidFill>
                  <a:srgbClr val="FF0000"/>
                </a:solidFill>
              </a:rPr>
              <a:t>Joyas de los Testimonios, tomo 1, págs. 402, 403.</a:t>
            </a:r>
          </a:p>
        </p:txBody>
      </p:sp>
    </p:spTree>
    <p:extLst>
      <p:ext uri="{BB962C8B-B14F-4D97-AF65-F5344CB8AC3E}">
        <p14:creationId xmlns:p14="http://schemas.microsoft.com/office/powerpoint/2010/main" val="2381506675"/>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circle(in)">
                                      <p:cBhvr>
                                        <p:cTn id="7" dur="2000"/>
                                        <p:tgtEl>
                                          <p:spTgt spid="3">
                                            <p:txEl>
                                              <p:pRg st="3" end="3"/>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circle(in)">
                                      <p:cBhvr>
                                        <p:cTn id="10" dur="2000"/>
                                        <p:tgtEl>
                                          <p:spTgt spid="3">
                                            <p:txEl>
                                              <p:pRg st="4" end="4"/>
                                            </p:txEl>
                                          </p:spTgt>
                                        </p:tgtEl>
                                      </p:cBhvr>
                                    </p:animEffect>
                                  </p:childTnLst>
                                </p:cTn>
                              </p:par>
                              <p:par>
                                <p:cTn id="11" presetID="6" presetClass="entr" presetSubtype="16"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circle(in)">
                                      <p:cBhvr>
                                        <p:cTn id="13" dur="2000"/>
                                        <p:tgtEl>
                                          <p:spTgt spid="3">
                                            <p:txEl>
                                              <p:pRg st="6" end="6"/>
                                            </p:txEl>
                                          </p:spTgt>
                                        </p:tgtEl>
                                      </p:cBhvr>
                                    </p:animEffect>
                                  </p:childTnLst>
                                </p:cTn>
                              </p:par>
                              <p:par>
                                <p:cTn id="14" presetID="6" presetClass="entr" presetSubtype="16" fill="hold" nodeType="withEffect">
                                  <p:stCondLst>
                                    <p:cond delay="0"/>
                                  </p:stCondLst>
                                  <p:childTnLst>
                                    <p:set>
                                      <p:cBhvr>
                                        <p:cTn id="15" dur="1" fill="hold">
                                          <p:stCondLst>
                                            <p:cond delay="0"/>
                                          </p:stCondLst>
                                        </p:cTn>
                                        <p:tgtEl>
                                          <p:spTgt spid="3">
                                            <p:txEl>
                                              <p:pRg st="7" end="7"/>
                                            </p:txEl>
                                          </p:spTgt>
                                        </p:tgtEl>
                                        <p:attrNameLst>
                                          <p:attrName>style.visibility</p:attrName>
                                        </p:attrNameLst>
                                      </p:cBhvr>
                                      <p:to>
                                        <p:strVal val="visible"/>
                                      </p:to>
                                    </p:set>
                                    <p:animEffect transition="in" filter="circle(in)">
                                      <p:cBhvr>
                                        <p:cTn id="16"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D5C86B2B-4B00-4B22-B921-EE539E1C0240}"/>
              </a:ext>
            </a:extLst>
          </p:cNvPr>
          <p:cNvSpPr>
            <a:spLocks noGrp="1"/>
          </p:cNvSpPr>
          <p:nvPr>
            <p:ph idx="1"/>
          </p:nvPr>
        </p:nvSpPr>
        <p:spPr>
          <a:xfrm>
            <a:off x="457200" y="620688"/>
            <a:ext cx="8229600" cy="5688632"/>
          </a:xfrm>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normAutofit fontScale="85000" lnSpcReduction="20000"/>
          </a:bodyPr>
          <a:lstStyle/>
          <a:p>
            <a:pPr marL="0" indent="0" algn="ctr">
              <a:buNone/>
            </a:pPr>
            <a:r>
              <a:rPr lang="es-CO" sz="3800" b="1" dirty="0"/>
              <a:t>9). </a:t>
            </a:r>
            <a:r>
              <a:rPr lang="es-CO" dirty="0"/>
              <a:t>“Ninguno de nosotros recibirá jamás el sello de Dios mientras nuestros caracteres tengan una mancha.” </a:t>
            </a:r>
          </a:p>
          <a:p>
            <a:pPr marL="0" indent="0" algn="ctr">
              <a:buNone/>
            </a:pPr>
            <a:r>
              <a:rPr lang="es-CO" dirty="0">
                <a:solidFill>
                  <a:srgbClr val="FF0000"/>
                </a:solidFill>
              </a:rPr>
              <a:t>Joyas de los Testimonios, tomo 2, pág. 69.</a:t>
            </a:r>
          </a:p>
          <a:p>
            <a:pPr marL="0" indent="0" algn="ctr">
              <a:buNone/>
            </a:pPr>
            <a:endParaRPr lang="es-CO" sz="3300" b="1" dirty="0"/>
          </a:p>
          <a:p>
            <a:pPr marL="0" indent="0" algn="ctr">
              <a:buNone/>
            </a:pPr>
            <a:endParaRPr lang="es-CO" sz="3300" b="1" dirty="0"/>
          </a:p>
          <a:p>
            <a:pPr marL="0" indent="0" algn="ctr">
              <a:buNone/>
            </a:pPr>
            <a:r>
              <a:rPr lang="es-CO" sz="3800" b="1" dirty="0"/>
              <a:t>Recuerda esto querido hermano y hermana: </a:t>
            </a:r>
          </a:p>
          <a:p>
            <a:pPr marL="0" indent="0" algn="ctr">
              <a:buNone/>
            </a:pPr>
            <a:r>
              <a:rPr lang="es-CO" dirty="0"/>
              <a:t>“Los que quieren ser santos en el cielo, tienen que serlo primero en la tierra.” </a:t>
            </a:r>
          </a:p>
          <a:p>
            <a:pPr marL="0" indent="0" algn="ctr">
              <a:buNone/>
            </a:pPr>
            <a:r>
              <a:rPr lang="es-CO" dirty="0">
                <a:solidFill>
                  <a:srgbClr val="FF0000"/>
                </a:solidFill>
              </a:rPr>
              <a:t>Review and Heraid, 18 de agosto de 1890.</a:t>
            </a:r>
          </a:p>
          <a:p>
            <a:pPr marL="0" indent="0" algn="ctr">
              <a:buNone/>
            </a:pPr>
            <a:endParaRPr lang="es-CO" dirty="0"/>
          </a:p>
          <a:p>
            <a:pPr marL="0" indent="0" algn="ctr">
              <a:buNone/>
            </a:pPr>
            <a:endParaRPr lang="es-CO" dirty="0"/>
          </a:p>
          <a:p>
            <a:pPr marL="0" indent="0" algn="ctr">
              <a:buNone/>
            </a:pPr>
            <a:r>
              <a:rPr lang="es-CO" dirty="0"/>
              <a:t>OREMOS FERVIENTEMENTE PARA QUE DIOS PUEDA REALIZAR EN NUESTRA VIDA LA REFORMA QUE ÉL CREA CONVENIENTE REALIZAR EN NOSOTROS HOY. </a:t>
            </a:r>
          </a:p>
          <a:p>
            <a:endParaRPr lang="es-CO" dirty="0"/>
          </a:p>
        </p:txBody>
      </p:sp>
    </p:spTree>
    <p:extLst>
      <p:ext uri="{BB962C8B-B14F-4D97-AF65-F5344CB8AC3E}">
        <p14:creationId xmlns:p14="http://schemas.microsoft.com/office/powerpoint/2010/main" val="1583892861"/>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ipe(down)">
                                      <p:cBhvr>
                                        <p:cTn id="7" dur="500"/>
                                        <p:tgtEl>
                                          <p:spTgt spid="3">
                                            <p:txEl>
                                              <p:pRg st="4" end="4"/>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wipe(down)">
                                      <p:cBhvr>
                                        <p:cTn id="10" dur="500"/>
                                        <p:tgtEl>
                                          <p:spTgt spid="3">
                                            <p:txEl>
                                              <p:pRg st="5" end="5"/>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wipe(down)">
                                      <p:cBhvr>
                                        <p:cTn id="13" dur="500"/>
                                        <p:tgtEl>
                                          <p:spTgt spid="3">
                                            <p:txEl>
                                              <p:pRg st="6" end="6"/>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3">
                                            <p:txEl>
                                              <p:pRg st="9" end="9"/>
                                            </p:txEl>
                                          </p:spTgt>
                                        </p:tgtEl>
                                        <p:attrNameLst>
                                          <p:attrName>style.visibility</p:attrName>
                                        </p:attrNameLst>
                                      </p:cBhvr>
                                      <p:to>
                                        <p:strVal val="visible"/>
                                      </p:to>
                                    </p:set>
                                    <p:animEffect transition="in" filter="wipe(down)">
                                      <p:cBhvr>
                                        <p:cTn id="16"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621</TotalTime>
  <Words>844</Words>
  <Application>Microsoft Office PowerPoint</Application>
  <PresentationFormat>Presentación en pantalla (4:3)</PresentationFormat>
  <Paragraphs>96</Paragraphs>
  <Slides>20</Slides>
  <Notes>0</Notes>
  <HiddenSlides>0</HiddenSlides>
  <MMClips>0</MMClips>
  <ScaleCrop>false</ScaleCrop>
  <HeadingPairs>
    <vt:vector size="6" baseType="variant">
      <vt:variant>
        <vt:lpstr>Fuentes usadas</vt:lpstr>
      </vt:variant>
      <vt:variant>
        <vt:i4>2</vt:i4>
      </vt:variant>
      <vt:variant>
        <vt:lpstr>Tema</vt:lpstr>
      </vt:variant>
      <vt:variant>
        <vt:i4>1</vt:i4>
      </vt:variant>
      <vt:variant>
        <vt:lpstr>Títulos de diapositiva</vt:lpstr>
      </vt:variant>
      <vt:variant>
        <vt:i4>20</vt:i4>
      </vt:variant>
    </vt:vector>
  </HeadingPairs>
  <TitlesOfParts>
    <vt:vector size="23" baseType="lpstr">
      <vt:lpstr>Arial</vt:lpstr>
      <vt:lpstr>Calibri</vt:lpstr>
      <vt:lpstr>Tema de Office</vt:lpstr>
      <vt:lpstr>DIOS EXIGE UNA REFORMA</vt:lpstr>
      <vt:lpstr>Presentación de PowerPoint</vt:lpstr>
      <vt:lpstr>Presentación de PowerPoint</vt:lpstr>
      <vt:lpstr>Jesús, nuestro Salvador, siempre decía la verdad</vt:lpstr>
      <vt:lpstr>Motivos balidos para una Reforma</vt:lpstr>
      <vt:lpstr>Presentación de PowerPoint</vt:lpstr>
      <vt:lpstr>El hombre siempre se ha caracterizado por rendir culto a la criatura antes que Dios, Creador de la criatura</vt:lpstr>
      <vt:lpstr>Presentación de PowerPoint</vt:lpstr>
      <vt:lpstr>Presentación de PowerPoint</vt:lpstr>
      <vt:lpstr>ESTAS TRES CARACTERÍSTICAS DEBEN SER APLICADAS POR ELIAS A UNA IGLESIA EN EL FUTURO</vt:lpstr>
      <vt:lpstr>Presentación de PowerPoint</vt:lpstr>
      <vt:lpstr>Presentación de PowerPoint</vt:lpstr>
      <vt:lpstr>LAS REFORMAS HAN SIDO PROFETIZADAS EN LA PALABRA DE DIOS</vt:lpstr>
      <vt:lpstr>Presentación de PowerPoint</vt:lpstr>
      <vt:lpstr>Presentación de PowerPoint</vt:lpstr>
      <vt:lpstr>Presentación de PowerPoint</vt:lpstr>
      <vt:lpstr>Conclusión</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DIOS EXIGE UNA REFORMA</dc:title>
  <dc:creator>FAMILIA FIERRO CH</dc:creator>
  <cp:lastModifiedBy>Usuario</cp:lastModifiedBy>
  <cp:revision>87</cp:revision>
  <dcterms:created xsi:type="dcterms:W3CDTF">2014-02-13T23:23:43Z</dcterms:created>
  <dcterms:modified xsi:type="dcterms:W3CDTF">2017-07-05T01:03:20Z</dcterms:modified>
</cp:coreProperties>
</file>